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4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32" r:id="rId5"/>
    <p:sldMasterId id="2147483744" r:id="rId6"/>
    <p:sldMasterId id="2147483757" r:id="rId7"/>
  </p:sldMasterIdLst>
  <p:notesMasterIdLst>
    <p:notesMasterId r:id="rId73"/>
  </p:notesMasterIdLst>
  <p:sldIdLst>
    <p:sldId id="314" r:id="rId8"/>
    <p:sldId id="738" r:id="rId9"/>
    <p:sldId id="669" r:id="rId10"/>
    <p:sldId id="665" r:id="rId11"/>
    <p:sldId id="671" r:id="rId12"/>
    <p:sldId id="799" r:id="rId13"/>
    <p:sldId id="798" r:id="rId14"/>
    <p:sldId id="792" r:id="rId15"/>
    <p:sldId id="695" r:id="rId16"/>
    <p:sldId id="704" r:id="rId17"/>
    <p:sldId id="672" r:id="rId18"/>
    <p:sldId id="464" r:id="rId19"/>
    <p:sldId id="765" r:id="rId20"/>
    <p:sldId id="719" r:id="rId21"/>
    <p:sldId id="721" r:id="rId22"/>
    <p:sldId id="791" r:id="rId23"/>
    <p:sldId id="789" r:id="rId24"/>
    <p:sldId id="793" r:id="rId25"/>
    <p:sldId id="794" r:id="rId26"/>
    <p:sldId id="731" r:id="rId27"/>
    <p:sldId id="732" r:id="rId28"/>
    <p:sldId id="795" r:id="rId29"/>
    <p:sldId id="800" r:id="rId30"/>
    <p:sldId id="761" r:id="rId31"/>
    <p:sldId id="796" r:id="rId32"/>
    <p:sldId id="797" r:id="rId33"/>
    <p:sldId id="766" r:id="rId34"/>
    <p:sldId id="256" r:id="rId35"/>
    <p:sldId id="303" r:id="rId36"/>
    <p:sldId id="302" r:id="rId37"/>
    <p:sldId id="304" r:id="rId38"/>
    <p:sldId id="301" r:id="rId39"/>
    <p:sldId id="305" r:id="rId40"/>
    <p:sldId id="298" r:id="rId41"/>
    <p:sldId id="306" r:id="rId42"/>
    <p:sldId id="307" r:id="rId43"/>
    <p:sldId id="308" r:id="rId44"/>
    <p:sldId id="309" r:id="rId45"/>
    <p:sldId id="270" r:id="rId46"/>
    <p:sldId id="277" r:id="rId47"/>
    <p:sldId id="286" r:id="rId48"/>
    <p:sldId id="285" r:id="rId49"/>
    <p:sldId id="287" r:id="rId50"/>
    <p:sldId id="310" r:id="rId51"/>
    <p:sldId id="311" r:id="rId52"/>
    <p:sldId id="288" r:id="rId53"/>
    <p:sldId id="312" r:id="rId54"/>
    <p:sldId id="296" r:id="rId55"/>
    <p:sldId id="313" r:id="rId56"/>
    <p:sldId id="295" r:id="rId57"/>
    <p:sldId id="269" r:id="rId58"/>
    <p:sldId id="801" r:id="rId59"/>
    <p:sldId id="315" r:id="rId60"/>
    <p:sldId id="316" r:id="rId61"/>
    <p:sldId id="317" r:id="rId62"/>
    <p:sldId id="318" r:id="rId63"/>
    <p:sldId id="319" r:id="rId64"/>
    <p:sldId id="324" r:id="rId65"/>
    <p:sldId id="321" r:id="rId66"/>
    <p:sldId id="322" r:id="rId67"/>
    <p:sldId id="323" r:id="rId68"/>
    <p:sldId id="327" r:id="rId69"/>
    <p:sldId id="326" r:id="rId70"/>
    <p:sldId id="325" r:id="rId71"/>
    <p:sldId id="521" r:id="rId72"/>
  </p:sldIdLst>
  <p:sldSz cx="10693400" cy="7561263"/>
  <p:notesSz cx="9144000" cy="6858000"/>
  <p:custDataLst>
    <p:tags r:id="rId74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FF7D97-7F90-4CF0-A62F-7F46E0117365}" v="5" dt="2020-03-05T14:03:49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95" autoAdjust="0"/>
  </p:normalViewPr>
  <p:slideViewPr>
    <p:cSldViewPr>
      <p:cViewPr varScale="1">
        <p:scale>
          <a:sx n="94" d="100"/>
          <a:sy n="94" d="100"/>
        </p:scale>
        <p:origin x="1074" y="102"/>
      </p:cViewPr>
      <p:guideLst/>
    </p:cSldViewPr>
  </p:slideViewPr>
  <p:outlineViewPr>
    <p:cViewPr>
      <p:scale>
        <a:sx n="33" d="100"/>
        <a:sy n="33" d="100"/>
      </p:scale>
      <p:origin x="0" y="-469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6" d="100"/>
          <a:sy n="116" d="100"/>
        </p:scale>
        <p:origin x="238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ags" Target="tags/tag1.xml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Vanuytsel" userId="31b420e337d6ae26" providerId="LiveId" clId="{2DAF53B3-08B2-4340-B5EA-43378CD5AA8A}"/>
    <pc:docChg chg="modSld">
      <pc:chgData name="Tim Vanuytsel" userId="31b420e337d6ae26" providerId="LiveId" clId="{2DAF53B3-08B2-4340-B5EA-43378CD5AA8A}" dt="2020-03-05T13:44:27.374" v="4" actId="20577"/>
      <pc:docMkLst>
        <pc:docMk/>
      </pc:docMkLst>
      <pc:sldChg chg="modSp mod">
        <pc:chgData name="Tim Vanuytsel" userId="31b420e337d6ae26" providerId="LiveId" clId="{2DAF53B3-08B2-4340-B5EA-43378CD5AA8A}" dt="2020-03-05T13:42:53.318" v="1" actId="20577"/>
        <pc:sldMkLst>
          <pc:docMk/>
          <pc:sldMk cId="1823357026" sldId="665"/>
        </pc:sldMkLst>
        <pc:spChg chg="mod">
          <ac:chgData name="Tim Vanuytsel" userId="31b420e337d6ae26" providerId="LiveId" clId="{2DAF53B3-08B2-4340-B5EA-43378CD5AA8A}" dt="2020-03-05T13:42:53.318" v="1" actId="20577"/>
          <ac:spMkLst>
            <pc:docMk/>
            <pc:sldMk cId="1823357026" sldId="665"/>
            <ac:spMk id="3" creationId="{00000000-0000-0000-0000-000000000000}"/>
          </ac:spMkLst>
        </pc:spChg>
      </pc:sldChg>
      <pc:sldChg chg="modSp">
        <pc:chgData name="Tim Vanuytsel" userId="31b420e337d6ae26" providerId="LiveId" clId="{2DAF53B3-08B2-4340-B5EA-43378CD5AA8A}" dt="2020-03-05T13:43:19.199" v="3" actId="20577"/>
        <pc:sldMkLst>
          <pc:docMk/>
          <pc:sldMk cId="332359293" sldId="719"/>
        </pc:sldMkLst>
        <pc:spChg chg="mod">
          <ac:chgData name="Tim Vanuytsel" userId="31b420e337d6ae26" providerId="LiveId" clId="{2DAF53B3-08B2-4340-B5EA-43378CD5AA8A}" dt="2020-03-05T13:43:19.199" v="3" actId="20577"/>
          <ac:spMkLst>
            <pc:docMk/>
            <pc:sldMk cId="332359293" sldId="719"/>
            <ac:spMk id="2" creationId="{00000000-0000-0000-0000-000000000000}"/>
          </ac:spMkLst>
        </pc:spChg>
      </pc:sldChg>
      <pc:sldChg chg="modSp">
        <pc:chgData name="Tim Vanuytsel" userId="31b420e337d6ae26" providerId="LiveId" clId="{2DAF53B3-08B2-4340-B5EA-43378CD5AA8A}" dt="2020-03-05T13:44:27.374" v="4" actId="20577"/>
        <pc:sldMkLst>
          <pc:docMk/>
          <pc:sldMk cId="3683564713" sldId="766"/>
        </pc:sldMkLst>
        <pc:spChg chg="mod">
          <ac:chgData name="Tim Vanuytsel" userId="31b420e337d6ae26" providerId="LiveId" clId="{2DAF53B3-08B2-4340-B5EA-43378CD5AA8A}" dt="2020-03-05T13:44:27.374" v="4" actId="20577"/>
          <ac:spMkLst>
            <pc:docMk/>
            <pc:sldMk cId="3683564713" sldId="766"/>
            <ac:spMk id="7" creationId="{00000000-0000-0000-0000-000000000000}"/>
          </ac:spMkLst>
        </pc:spChg>
      </pc:sldChg>
    </pc:docChg>
  </pc:docChgLst>
  <pc:docChgLst>
    <pc:chgData name="Tim Vanuytsel" userId="31b420e337d6ae26" providerId="LiveId" clId="{35FF7D97-7F90-4CF0-A62F-7F46E0117365}"/>
    <pc:docChg chg="addSld delSld modSld">
      <pc:chgData name="Tim Vanuytsel" userId="31b420e337d6ae26" providerId="LiveId" clId="{35FF7D97-7F90-4CF0-A62F-7F46E0117365}" dt="2020-03-05T14:04:04.362" v="12" actId="47"/>
      <pc:docMkLst>
        <pc:docMk/>
      </pc:docMkLst>
      <pc:sldChg chg="add">
        <pc:chgData name="Tim Vanuytsel" userId="31b420e337d6ae26" providerId="LiveId" clId="{35FF7D97-7F90-4CF0-A62F-7F46E0117365}" dt="2020-03-05T13:47:49.799" v="0"/>
        <pc:sldMkLst>
          <pc:docMk/>
          <pc:sldMk cId="1332458630" sldId="315"/>
        </pc:sldMkLst>
      </pc:sldChg>
      <pc:sldChg chg="add">
        <pc:chgData name="Tim Vanuytsel" userId="31b420e337d6ae26" providerId="LiveId" clId="{35FF7D97-7F90-4CF0-A62F-7F46E0117365}" dt="2020-03-05T13:47:49.799" v="0"/>
        <pc:sldMkLst>
          <pc:docMk/>
          <pc:sldMk cId="1763249640" sldId="316"/>
        </pc:sldMkLst>
      </pc:sldChg>
      <pc:sldChg chg="add">
        <pc:chgData name="Tim Vanuytsel" userId="31b420e337d6ae26" providerId="LiveId" clId="{35FF7D97-7F90-4CF0-A62F-7F46E0117365}" dt="2020-03-05T13:47:49.799" v="0"/>
        <pc:sldMkLst>
          <pc:docMk/>
          <pc:sldMk cId="3803073264" sldId="317"/>
        </pc:sldMkLst>
      </pc:sldChg>
      <pc:sldChg chg="add">
        <pc:chgData name="Tim Vanuytsel" userId="31b420e337d6ae26" providerId="LiveId" clId="{35FF7D97-7F90-4CF0-A62F-7F46E0117365}" dt="2020-03-05T13:47:49.799" v="0"/>
        <pc:sldMkLst>
          <pc:docMk/>
          <pc:sldMk cId="3608200589" sldId="318"/>
        </pc:sldMkLst>
      </pc:sldChg>
      <pc:sldChg chg="add">
        <pc:chgData name="Tim Vanuytsel" userId="31b420e337d6ae26" providerId="LiveId" clId="{35FF7D97-7F90-4CF0-A62F-7F46E0117365}" dt="2020-03-05T13:47:49.799" v="0"/>
        <pc:sldMkLst>
          <pc:docMk/>
          <pc:sldMk cId="4250874936" sldId="319"/>
        </pc:sldMkLst>
      </pc:sldChg>
      <pc:sldChg chg="add">
        <pc:chgData name="Tim Vanuytsel" userId="31b420e337d6ae26" providerId="LiveId" clId="{35FF7D97-7F90-4CF0-A62F-7F46E0117365}" dt="2020-03-05T13:47:49.799" v="0"/>
        <pc:sldMkLst>
          <pc:docMk/>
          <pc:sldMk cId="770791905" sldId="321"/>
        </pc:sldMkLst>
      </pc:sldChg>
      <pc:sldChg chg="add">
        <pc:chgData name="Tim Vanuytsel" userId="31b420e337d6ae26" providerId="LiveId" clId="{35FF7D97-7F90-4CF0-A62F-7F46E0117365}" dt="2020-03-05T13:47:49.799" v="0"/>
        <pc:sldMkLst>
          <pc:docMk/>
          <pc:sldMk cId="3353337289" sldId="322"/>
        </pc:sldMkLst>
      </pc:sldChg>
      <pc:sldChg chg="add">
        <pc:chgData name="Tim Vanuytsel" userId="31b420e337d6ae26" providerId="LiveId" clId="{35FF7D97-7F90-4CF0-A62F-7F46E0117365}" dt="2020-03-05T13:47:49.799" v="0"/>
        <pc:sldMkLst>
          <pc:docMk/>
          <pc:sldMk cId="3506574043" sldId="323"/>
        </pc:sldMkLst>
      </pc:sldChg>
      <pc:sldChg chg="add">
        <pc:chgData name="Tim Vanuytsel" userId="31b420e337d6ae26" providerId="LiveId" clId="{35FF7D97-7F90-4CF0-A62F-7F46E0117365}" dt="2020-03-05T13:47:49.799" v="0"/>
        <pc:sldMkLst>
          <pc:docMk/>
          <pc:sldMk cId="1838582043" sldId="324"/>
        </pc:sldMkLst>
      </pc:sldChg>
      <pc:sldChg chg="add">
        <pc:chgData name="Tim Vanuytsel" userId="31b420e337d6ae26" providerId="LiveId" clId="{35FF7D97-7F90-4CF0-A62F-7F46E0117365}" dt="2020-03-05T13:47:49.799" v="0"/>
        <pc:sldMkLst>
          <pc:docMk/>
          <pc:sldMk cId="997374288" sldId="325"/>
        </pc:sldMkLst>
      </pc:sldChg>
      <pc:sldChg chg="add">
        <pc:chgData name="Tim Vanuytsel" userId="31b420e337d6ae26" providerId="LiveId" clId="{35FF7D97-7F90-4CF0-A62F-7F46E0117365}" dt="2020-03-05T13:47:49.799" v="0"/>
        <pc:sldMkLst>
          <pc:docMk/>
          <pc:sldMk cId="3948297498" sldId="326"/>
        </pc:sldMkLst>
      </pc:sldChg>
      <pc:sldChg chg="add">
        <pc:chgData name="Tim Vanuytsel" userId="31b420e337d6ae26" providerId="LiveId" clId="{35FF7D97-7F90-4CF0-A62F-7F46E0117365}" dt="2020-03-05T13:47:49.799" v="0"/>
        <pc:sldMkLst>
          <pc:docMk/>
          <pc:sldMk cId="3350420812" sldId="327"/>
        </pc:sldMkLst>
      </pc:sldChg>
      <pc:sldChg chg="add del">
        <pc:chgData name="Tim Vanuytsel" userId="31b420e337d6ae26" providerId="LiveId" clId="{35FF7D97-7F90-4CF0-A62F-7F46E0117365}" dt="2020-03-05T14:04:04.362" v="12" actId="47"/>
        <pc:sldMkLst>
          <pc:docMk/>
          <pc:sldMk cId="402785978" sldId="328"/>
        </pc:sldMkLst>
      </pc:sldChg>
      <pc:sldChg chg="modSp add mod">
        <pc:chgData name="Tim Vanuytsel" userId="31b420e337d6ae26" providerId="LiveId" clId="{35FF7D97-7F90-4CF0-A62F-7F46E0117365}" dt="2020-03-05T14:03:57.222" v="11" actId="20577"/>
        <pc:sldMkLst>
          <pc:docMk/>
          <pc:sldMk cId="3724244467" sldId="521"/>
        </pc:sldMkLst>
        <pc:spChg chg="mod">
          <ac:chgData name="Tim Vanuytsel" userId="31b420e337d6ae26" providerId="LiveId" clId="{35FF7D97-7F90-4CF0-A62F-7F46E0117365}" dt="2020-03-05T14:03:57.222" v="11" actId="20577"/>
          <ac:spMkLst>
            <pc:docMk/>
            <pc:sldMk cId="3724244467" sldId="521"/>
            <ac:spMk id="12" creationId="{2B74EF96-A6BF-4148-836C-6B3AA6210451}"/>
          </ac:spMkLst>
        </pc:spChg>
      </pc:sldChg>
      <pc:sldChg chg="add">
        <pc:chgData name="Tim Vanuytsel" userId="31b420e337d6ae26" providerId="LiveId" clId="{35FF7D97-7F90-4CF0-A62F-7F46E0117365}" dt="2020-03-05T13:47:49.799" v="0"/>
        <pc:sldMkLst>
          <pc:docMk/>
          <pc:sldMk cId="4054440495" sldId="80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102315705922714E-2"/>
          <c:y val="2.5820012894333163E-2"/>
          <c:w val="0.92874378688211867"/>
          <c:h val="0.89186789977990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aantal patiënten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Blad1!$A$3:$A$9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Blad1!$B$3:$B$9</c:f>
              <c:numCache>
                <c:formatCode>General</c:formatCode>
                <c:ptCount val="7"/>
                <c:pt idx="0">
                  <c:v>47</c:v>
                </c:pt>
                <c:pt idx="1">
                  <c:v>55</c:v>
                </c:pt>
                <c:pt idx="2">
                  <c:v>67</c:v>
                </c:pt>
                <c:pt idx="3">
                  <c:v>75</c:v>
                </c:pt>
                <c:pt idx="4">
                  <c:v>89</c:v>
                </c:pt>
                <c:pt idx="5">
                  <c:v>91</c:v>
                </c:pt>
                <c:pt idx="6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47-40A2-9083-7977BA211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569584"/>
        <c:axId val="119573040"/>
      </c:barChart>
      <c:catAx>
        <c:axId val="11956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19573040"/>
        <c:crosses val="autoZero"/>
        <c:auto val="1"/>
        <c:lblAlgn val="ctr"/>
        <c:lblOffset val="100"/>
        <c:noMultiLvlLbl val="0"/>
      </c:catAx>
      <c:valAx>
        <c:axId val="11957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1956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8575" cap="flat" cmpd="sng" algn="ctr">
      <a:noFill/>
      <a:prstDash val="solid"/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7A2EE-1536-48E1-91AB-5DCD90ABABD6}" type="datetimeFigureOut">
              <a:rPr lang="nl-BE" smtClean="0"/>
              <a:t>6/03/2020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14AD9-8FF5-4040-BD9E-178B0A1A96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418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14AD9-8FF5-4040-BD9E-178B0A1A961F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948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801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82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101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150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01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521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32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562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14AD9-8FF5-4040-BD9E-178B0A1A961F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2346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85,000€ per jaar. </a:t>
            </a:r>
            <a:r>
              <a:rPr lang="nl-BE"/>
              <a:t>TPN 60.000€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68902-A741-4DF0-849C-8DC7F12E7521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0678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D9C0E-4FBA-4AA8-86A9-22BE3F5C0561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9758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85,000€ per jaar. </a:t>
            </a:r>
            <a:r>
              <a:rPr lang="nl-BE"/>
              <a:t>TPN 60.000€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68902-A741-4DF0-849C-8DC7F12E7521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3162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68902-A741-4DF0-849C-8DC7F12E7521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61593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68902-A741-4DF0-849C-8DC7F12E7521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1493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85,000€ per jaar. </a:t>
            </a:r>
            <a:r>
              <a:rPr lang="nl-BE"/>
              <a:t>TPN 60.000€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68902-A741-4DF0-849C-8DC7F12E7521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0450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Zelfstandigheid: reizen, werken, sociaal leven</a:t>
            </a:r>
          </a:p>
          <a:p>
            <a:r>
              <a:rPr lang="nl-BE" dirty="0"/>
              <a:t>Voorbeelden: naar de</a:t>
            </a:r>
            <a:r>
              <a:rPr lang="nl-BE" baseline="0" dirty="0"/>
              <a:t> film gaan maar </a:t>
            </a:r>
            <a:r>
              <a:rPr lang="nl-BE" baseline="0" dirty="0" err="1"/>
              <a:t>thuisvpk</a:t>
            </a:r>
            <a:r>
              <a:rPr lang="nl-BE" baseline="0" dirty="0"/>
              <a:t> komt om 20u… werk start om 8u30 maar </a:t>
            </a:r>
            <a:r>
              <a:rPr lang="nl-BE" baseline="0" dirty="0" err="1"/>
              <a:t>thuisvpk</a:t>
            </a:r>
            <a:r>
              <a:rPr lang="nl-BE" baseline="0" dirty="0"/>
              <a:t> kan pas komen vanaf 9u… Op reis gaan, </a:t>
            </a:r>
            <a:r>
              <a:rPr lang="nl-BE" baseline="0" dirty="0" err="1"/>
              <a:t>thuisvpk</a:t>
            </a:r>
            <a:r>
              <a:rPr lang="nl-BE" baseline="0" dirty="0"/>
              <a:t> meenemen?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14AD9-8FF5-4040-BD9E-178B0A1A961F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0940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14AD9-8FF5-4040-BD9E-178B0A1A961F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0091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aseline="0" dirty="0"/>
              <a:t>Doel bereiken gebeurt in fasen die </a:t>
            </a:r>
            <a:r>
              <a:rPr lang="nl-BE" baseline="0" dirty="0" err="1"/>
              <a:t>pt</a:t>
            </a:r>
            <a:r>
              <a:rPr lang="nl-BE" baseline="0" dirty="0"/>
              <a:t> ondergaat</a:t>
            </a:r>
          </a:p>
          <a:p>
            <a:r>
              <a:rPr lang="nl-BE" baseline="0" dirty="0"/>
              <a:t>Ongekend, aanvaarden situatie (doen) </a:t>
            </a:r>
          </a:p>
          <a:p>
            <a:r>
              <a:rPr lang="nl-BE" baseline="0" dirty="0"/>
              <a:t>Hoe: demo – proberen: trainen</a:t>
            </a:r>
          </a:p>
          <a:p>
            <a:r>
              <a:rPr lang="nl-BE" baseline="0" dirty="0"/>
              <a:t>Hij kan het</a:t>
            </a:r>
          </a:p>
          <a:p>
            <a:r>
              <a:rPr lang="nl-BE" baseline="0" dirty="0"/>
              <a:t>Effectief gaan doen, durven thuis (vaak hulp </a:t>
            </a:r>
            <a:r>
              <a:rPr lang="nl-BE" baseline="0" dirty="0" err="1"/>
              <a:t>thuisvk</a:t>
            </a:r>
            <a:r>
              <a:rPr lang="nl-BE" baseline="0" dirty="0"/>
              <a:t> nodig, of gaat stukken doen </a:t>
            </a:r>
            <a:r>
              <a:rPr lang="nl-BE" baseline="0" dirty="0" err="1"/>
              <a:t>vke</a:t>
            </a:r>
            <a:r>
              <a:rPr lang="nl-BE" baseline="0" dirty="0"/>
              <a:t> klaarmaken, zelf aanhangen)</a:t>
            </a:r>
          </a:p>
          <a:p>
            <a:r>
              <a:rPr lang="nl-BE" baseline="0" dirty="0"/>
              <a:t>patiënt blij dat hij het kan: toneel, concert, kinderen naar school brengen…op reis gaan niet steeds moeten wachten op thuisverpleging (die huiskamer binnenkomt) extra motivatie tot</a:t>
            </a:r>
            <a:r>
              <a:rPr lang="nl-BE" dirty="0"/>
              <a:t> educatie.</a:t>
            </a:r>
            <a:endParaRPr lang="nl-BE" baseline="0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14AD9-8FF5-4040-BD9E-178B0A1A961F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9296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Eventueel</a:t>
            </a:r>
            <a:r>
              <a:rPr lang="nl-BE" baseline="0" dirty="0"/>
              <a:t> via ziekenkas/hersteloord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14AD9-8FF5-4040-BD9E-178B0A1A961F}" type="slidenum">
              <a:rPr lang="nl-BE" smtClean="0"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3015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Conventie</a:t>
            </a:r>
          </a:p>
          <a:p>
            <a:r>
              <a:rPr lang="nl-BE" dirty="0"/>
              <a:t>Vochtbalansen belang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14AD9-8FF5-4040-BD9E-178B0A1A961F}" type="slidenum">
              <a:rPr lang="nl-BE" smtClean="0"/>
              <a:t>51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4970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14AD9-8FF5-4040-BD9E-178B0A1A961F}" type="slidenum">
              <a:rPr lang="nl-BE" smtClean="0"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8146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81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Rode</a:t>
            </a:r>
            <a:r>
              <a:rPr lang="nl-BE" baseline="0" dirty="0"/>
              <a:t> zitten automatisch in de PN zakken (uitzondering, elektrolytvrije)</a:t>
            </a:r>
          </a:p>
          <a:p>
            <a:r>
              <a:rPr lang="nl-BE" baseline="0" dirty="0"/>
              <a:t>Blauwe worden toegevoegd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14AD9-8FF5-4040-BD9E-178B0A1A961F}" type="slidenum">
              <a:rPr lang="nl-BE" smtClean="0"/>
              <a:t>59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4327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64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54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931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842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982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74D97-CB6C-4EF3-BC82-DCC0DFDFDC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318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elbl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691812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73113" y="4284663"/>
            <a:ext cx="9088437" cy="431800"/>
          </a:xfrm>
        </p:spPr>
        <p:txBody>
          <a:bodyPr lIns="91440" tIns="45720" rIns="91440" bIns="45720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73113" y="3565525"/>
            <a:ext cx="9090025" cy="4318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83F594-EA8F-4977-969D-FC19A1905CE7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76509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B3070D9-6DCA-4B38-B43F-04D4C58209E2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10189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912100" y="1258888"/>
            <a:ext cx="2246313" cy="54737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169988" y="1258888"/>
            <a:ext cx="6589712" cy="54737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B4FD40C-7DD3-4215-8DD5-4878E42F1765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956735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elbl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691812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73113" y="4284663"/>
            <a:ext cx="9088437" cy="431800"/>
          </a:xfrm>
        </p:spPr>
        <p:txBody>
          <a:bodyPr lIns="91440" tIns="45720" rIns="91440" bIns="45720"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73113" y="3565525"/>
            <a:ext cx="9090025" cy="4318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83F594-EA8F-4977-969D-FC19A1905CE7}" type="slidenum">
              <a:rPr lang="nl-NL" altLang="nl-BE"/>
              <a:pPr/>
              <a:t>‹nr.›</a:t>
            </a:fld>
            <a:endParaRPr lang="nl-NL" altLang="nl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2343EAC-29F6-4EF1-89A7-235F6DAF1179}" type="slidenum">
              <a:rPr lang="nl-NL" altLang="nl-BE"/>
              <a:pPr/>
              <a:t>‹nr.›</a:t>
            </a:fld>
            <a:endParaRPr lang="nl-NL" altLang="nl-B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CB9FD8E-1F84-4898-958C-E36FE72A99E3}" type="slidenum">
              <a:rPr lang="nl-NL" altLang="nl-BE"/>
              <a:pPr/>
              <a:t>‹nr.›</a:t>
            </a:fld>
            <a:endParaRPr lang="nl-NL" altLang="nl-B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69988" y="2266950"/>
            <a:ext cx="4418012" cy="4465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40400" y="2266950"/>
            <a:ext cx="4418013" cy="4465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F92D546-339F-48FE-BFD0-B75E63F2AFAD}" type="slidenum">
              <a:rPr lang="nl-NL" altLang="nl-BE"/>
              <a:pPr/>
              <a:t>‹nr.›</a:t>
            </a:fld>
            <a:endParaRPr lang="nl-NL" altLang="nl-B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D80983F-1BC8-423E-B0C7-B96EBD5556D1}" type="slidenum">
              <a:rPr lang="nl-NL" altLang="nl-BE"/>
              <a:pPr/>
              <a:t>‹nr.›</a:t>
            </a:fld>
            <a:endParaRPr lang="nl-NL" altLang="nl-B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D52CB51-2707-4D8B-A889-D23FCC690B73}" type="slidenum">
              <a:rPr lang="nl-NL" altLang="nl-BE"/>
              <a:pPr/>
              <a:t>‹nr.›</a:t>
            </a:fld>
            <a:endParaRPr lang="nl-NL" altLang="nl-B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F05331A-DFE6-4068-B393-899EBC21831D}" type="slidenum">
              <a:rPr lang="nl-NL" altLang="nl-BE"/>
              <a:pPr/>
              <a:t>‹nr.›</a:t>
            </a:fld>
            <a:endParaRPr lang="nl-NL" altLang="nl-B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F9FA73F-9021-4DE8-80A6-75426D27C126}" type="slidenum">
              <a:rPr lang="nl-NL" altLang="nl-BE"/>
              <a:pPr/>
              <a:t>‹nr.›</a:t>
            </a:fld>
            <a:endParaRPr lang="nl-NL" alt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7631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08206C0-6F58-40EA-B2F0-353843754D0A}" type="slidenum">
              <a:rPr lang="nl-NL" altLang="nl-BE"/>
              <a:pPr/>
              <a:t>‹nr.›</a:t>
            </a:fld>
            <a:endParaRPr lang="nl-NL" altLang="nl-B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B3070D9-6DCA-4B38-B43F-04D4C58209E2}" type="slidenum">
              <a:rPr lang="nl-NL" altLang="nl-BE"/>
              <a:pPr/>
              <a:t>‹nr.›</a:t>
            </a:fld>
            <a:endParaRPr lang="nl-NL" altLang="nl-B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912100" y="1258888"/>
            <a:ext cx="2246313" cy="54737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169988" y="1258888"/>
            <a:ext cx="6589712" cy="54737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B4FD40C-7DD3-4215-8DD5-4878E42F1765}" type="slidenum">
              <a:rPr lang="nl-NL" altLang="nl-BE"/>
              <a:pPr/>
              <a:t>‹nr.›</a:t>
            </a:fld>
            <a:endParaRPr lang="nl-NL" altLang="nl-B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/>
            </a:lvl1pPr>
            <a:lvl2pPr marL="504063" indent="0" algn="ctr">
              <a:buNone/>
              <a:defRPr/>
            </a:lvl2pPr>
            <a:lvl3pPr marL="1008126" indent="0" algn="ctr">
              <a:buNone/>
              <a:defRPr/>
            </a:lvl3pPr>
            <a:lvl4pPr marL="1512189" indent="0" algn="ctr">
              <a:buNone/>
              <a:defRPr/>
            </a:lvl4pPr>
            <a:lvl5pPr marL="2016252" indent="0" algn="ctr">
              <a:buNone/>
              <a:defRPr/>
            </a:lvl5pPr>
            <a:lvl6pPr marL="2520315" indent="0" algn="ctr">
              <a:buNone/>
              <a:defRPr/>
            </a:lvl6pPr>
            <a:lvl7pPr marL="3024378" indent="0" algn="ctr">
              <a:buNone/>
              <a:defRPr/>
            </a:lvl7pPr>
            <a:lvl8pPr marL="3528441" indent="0" algn="ctr">
              <a:buNone/>
              <a:defRPr/>
            </a:lvl8pPr>
            <a:lvl9pPr marL="4032504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  <a:endParaRPr lang="nl-B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CFCB6-63CC-4A76-8857-9E589B41372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655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415C1-771E-4E20-8D1F-4CF3E29B24F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974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  <a:prstGeom prst="rect">
            <a:avLst/>
          </a:prstGeom>
        </p:spPr>
        <p:txBody>
          <a:bodyPr anchor="t"/>
          <a:lstStyle>
            <a:lvl1pPr algn="l">
              <a:defRPr sz="441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5"/>
            </a:lvl1pPr>
            <a:lvl2pPr marL="504063" indent="0">
              <a:buNone/>
              <a:defRPr sz="1985"/>
            </a:lvl2pPr>
            <a:lvl3pPr marL="1008126" indent="0">
              <a:buNone/>
              <a:defRPr sz="1764"/>
            </a:lvl3pPr>
            <a:lvl4pPr marL="1512189" indent="0">
              <a:buNone/>
              <a:defRPr sz="1544"/>
            </a:lvl4pPr>
            <a:lvl5pPr marL="2016252" indent="0">
              <a:buNone/>
              <a:defRPr sz="1544"/>
            </a:lvl5pPr>
            <a:lvl6pPr marL="2520315" indent="0">
              <a:buNone/>
              <a:defRPr sz="1544"/>
            </a:lvl6pPr>
            <a:lvl7pPr marL="3024378" indent="0">
              <a:buNone/>
              <a:defRPr sz="1544"/>
            </a:lvl7pPr>
            <a:lvl8pPr marL="3528441" indent="0">
              <a:buNone/>
              <a:defRPr sz="1544"/>
            </a:lvl8pPr>
            <a:lvl9pPr marL="4032504" indent="0">
              <a:buNone/>
              <a:defRPr sz="1544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AA00C-F7EF-4597-A3B9-A9D335B2077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039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087"/>
            </a:lvl1pPr>
            <a:lvl2pPr>
              <a:defRPr sz="2646"/>
            </a:lvl2pPr>
            <a:lvl3pPr>
              <a:defRPr sz="2205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087"/>
            </a:lvl1pPr>
            <a:lvl2pPr>
              <a:defRPr sz="2646"/>
            </a:lvl2pPr>
            <a:lvl3pPr>
              <a:defRPr sz="2205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75CDE-2F4E-4B94-BBC6-47349F0CC05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645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7285B-6778-43C3-B17A-25A1AE82C0C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873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4B516-6ED7-4046-86E6-10490F36337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619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9CF0C-02F8-4528-B7C1-B41713AA559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4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8902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544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0AD7D-13AC-4E43-91CD-7656837211B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910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528"/>
            </a:lvl1pPr>
            <a:lvl2pPr marL="504063" indent="0">
              <a:buNone/>
              <a:defRPr sz="3087"/>
            </a:lvl2pPr>
            <a:lvl3pPr marL="1008126" indent="0">
              <a:buNone/>
              <a:defRPr sz="2646"/>
            </a:lvl3pPr>
            <a:lvl4pPr marL="1512189" indent="0">
              <a:buNone/>
              <a:defRPr sz="2205"/>
            </a:lvl4pPr>
            <a:lvl5pPr marL="2016252" indent="0">
              <a:buNone/>
              <a:defRPr sz="2205"/>
            </a:lvl5pPr>
            <a:lvl6pPr marL="2520315" indent="0">
              <a:buNone/>
              <a:defRPr sz="2205"/>
            </a:lvl6pPr>
            <a:lvl7pPr marL="3024378" indent="0">
              <a:buNone/>
              <a:defRPr sz="2205"/>
            </a:lvl7pPr>
            <a:lvl8pPr marL="3528441" indent="0">
              <a:buNone/>
              <a:defRPr sz="2205"/>
            </a:lvl8pPr>
            <a:lvl9pPr marL="4032504" indent="0">
              <a:buNone/>
              <a:defRPr sz="2205"/>
            </a:lvl9pPr>
          </a:lstStyle>
          <a:p>
            <a:pPr lvl="0"/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44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2520E-E853-4571-9C46-7DB1CBA2C1F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350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0989A-0E55-43E9-BD46-5F65043AFDC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3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003E-4C3F-49F6-ABE8-12917D62683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6093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260" y="0"/>
            <a:ext cx="1641140" cy="137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61E15-2588-4C0A-90FF-10961C7E963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753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714450"/>
            <a:ext cx="10693400" cy="6866659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2315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620600" y="2302117"/>
            <a:ext cx="6525500" cy="1984583"/>
          </a:xfrm>
        </p:spPr>
        <p:txBody>
          <a:bodyPr>
            <a:noAutofit/>
          </a:bodyPr>
          <a:lstStyle>
            <a:lvl1pPr>
              <a:defRPr sz="441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620600" y="4623721"/>
            <a:ext cx="6525500" cy="119075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50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0" y="1984584"/>
            <a:ext cx="2151834" cy="473482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687210" y="6291130"/>
            <a:ext cx="500990" cy="79383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0" y="396917"/>
            <a:ext cx="2356117" cy="79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48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6/03/2020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631500" y="1488437"/>
            <a:ext cx="9746150" cy="4882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39955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10693400" cy="7025425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2315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4420500" y="2540267"/>
            <a:ext cx="5957150" cy="1984804"/>
          </a:xfrm>
        </p:spPr>
        <p:txBody>
          <a:bodyPr>
            <a:noAutofit/>
          </a:bodyPr>
          <a:lstStyle>
            <a:lvl1pPr>
              <a:defRPr sz="441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420500" y="4872272"/>
            <a:ext cx="5957150" cy="119075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50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450" y="6668200"/>
            <a:ext cx="1768736" cy="59537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3022"/>
            <a:ext cx="3860326" cy="353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83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1500" y="1488438"/>
            <a:ext cx="4722918" cy="4882075"/>
          </a:xfrm>
        </p:spPr>
        <p:txBody>
          <a:bodyPr/>
          <a:lstStyle>
            <a:lvl1pPr>
              <a:defRPr sz="2646"/>
            </a:lvl1pPr>
            <a:lvl2pPr>
              <a:defRPr sz="2646"/>
            </a:lvl2pPr>
            <a:lvl3pPr>
              <a:defRPr sz="2205"/>
            </a:lvl3pPr>
            <a:lvl4pPr>
              <a:defRPr sz="1764"/>
            </a:lvl4pPr>
            <a:lvl5pPr marL="1582198" indent="-252032">
              <a:buFont typeface="Arial" pitchFamily="34" charset="0"/>
              <a:buChar char="-"/>
              <a:defRPr sz="1764">
                <a:solidFill>
                  <a:srgbClr val="00407A"/>
                </a:solidFill>
              </a:defRPr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654732" y="1488438"/>
            <a:ext cx="4722918" cy="4882075"/>
          </a:xfrm>
        </p:spPr>
        <p:txBody>
          <a:bodyPr/>
          <a:lstStyle>
            <a:lvl1pPr>
              <a:defRPr sz="2646"/>
            </a:lvl1pPr>
            <a:lvl2pPr>
              <a:defRPr sz="2646"/>
            </a:lvl2pPr>
            <a:lvl3pPr>
              <a:defRPr sz="2205"/>
            </a:lvl3pPr>
            <a:lvl4pPr>
              <a:defRPr sz="1985"/>
            </a:lvl4pPr>
            <a:lvl5pPr marL="1582198" indent="-252032">
              <a:buFont typeface="Arial" pitchFamily="34" charset="0"/>
              <a:buChar char="-"/>
              <a:defRPr sz="1764">
                <a:solidFill>
                  <a:srgbClr val="00407A"/>
                </a:solidFill>
              </a:defRPr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6/03/2020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70395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31500" y="1488438"/>
            <a:ext cx="4724775" cy="705367"/>
          </a:xfrm>
        </p:spPr>
        <p:txBody>
          <a:bodyPr anchor="b"/>
          <a:lstStyle>
            <a:lvl1pPr marL="0" indent="0">
              <a:buNone/>
              <a:defRPr sz="2646" b="1">
                <a:solidFill>
                  <a:srgbClr val="00407A"/>
                </a:solidFill>
              </a:defRPr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1500" y="2196186"/>
            <a:ext cx="4724775" cy="4187471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2205"/>
            </a:lvl3pPr>
            <a:lvl4pPr>
              <a:defRPr sz="1764"/>
            </a:lvl4pPr>
            <a:lvl5pPr marL="1582198" indent="-198450">
              <a:buFont typeface="Arial" pitchFamily="34" charset="0"/>
              <a:buChar char="-"/>
              <a:defRPr sz="1764">
                <a:solidFill>
                  <a:srgbClr val="00407A"/>
                </a:solidFill>
              </a:defRPr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5641400" y="1488438"/>
            <a:ext cx="4723620" cy="705367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5641400" y="2196186"/>
            <a:ext cx="4723620" cy="4187471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2205"/>
            </a:lvl3pPr>
            <a:lvl4pPr>
              <a:defRPr sz="1764"/>
            </a:lvl4pPr>
            <a:lvl5pPr marL="1746718" indent="-315039">
              <a:buFont typeface="Arial" pitchFamily="34" charset="0"/>
              <a:buChar char="-"/>
              <a:defRPr lang="nl-BE" sz="1764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6/03/2020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0092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69988" y="2266950"/>
            <a:ext cx="4418012" cy="4465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40400" y="2266950"/>
            <a:ext cx="4418013" cy="4465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F92D546-339F-48FE-BFD0-B75E63F2AFAD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084072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6/03/2020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218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6/03/2020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47135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1501" y="595375"/>
            <a:ext cx="3518055" cy="986889"/>
          </a:xfrm>
        </p:spPr>
        <p:txBody>
          <a:bodyPr anchor="t" anchorCtr="0"/>
          <a:lstStyle>
            <a:lvl1pPr algn="l">
              <a:defRPr sz="2205" b="1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399344" y="595375"/>
            <a:ext cx="5970176" cy="5794984"/>
          </a:xfrm>
        </p:spPr>
        <p:txBody>
          <a:bodyPr/>
          <a:lstStyle>
            <a:lvl1pPr>
              <a:defRPr sz="2646"/>
            </a:lvl1pPr>
            <a:lvl2pPr>
              <a:defRPr sz="2646"/>
            </a:lvl2pPr>
            <a:lvl3pPr>
              <a:defRPr sz="2205"/>
            </a:lvl3pPr>
            <a:lvl4pPr>
              <a:defRPr sz="1764"/>
            </a:lvl4pPr>
            <a:lvl5pPr marL="1582198" indent="-252032">
              <a:buFont typeface="Arial" pitchFamily="34" charset="0"/>
              <a:buChar char="-"/>
              <a:tabLst/>
              <a:defRPr sz="1764">
                <a:solidFill>
                  <a:srgbClr val="00407A"/>
                </a:solidFill>
              </a:defRPr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30977" y="1582265"/>
            <a:ext cx="3518055" cy="4802692"/>
          </a:xfrm>
        </p:spPr>
        <p:txBody>
          <a:bodyPr/>
          <a:lstStyle>
            <a:lvl1pPr marL="0" indent="0">
              <a:buNone/>
              <a:defRPr sz="1544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6/03/2020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7459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1500" y="5278992"/>
            <a:ext cx="9746150" cy="595375"/>
          </a:xfrm>
        </p:spPr>
        <p:txBody>
          <a:bodyPr anchor="t" anchorCtr="0">
            <a:noAutofit/>
          </a:bodyPr>
          <a:lstStyle>
            <a:lvl1pPr algn="l">
              <a:defRPr sz="2205" b="1"/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631500" y="595375"/>
            <a:ext cx="9746150" cy="4536758"/>
          </a:xfrm>
        </p:spPr>
        <p:txBody>
          <a:bodyPr/>
          <a:lstStyle>
            <a:lvl1pPr marL="0" indent="0">
              <a:buNone/>
              <a:defRPr sz="3528"/>
            </a:lvl1pPr>
            <a:lvl2pPr marL="504063" indent="0">
              <a:buNone/>
              <a:defRPr sz="3087"/>
            </a:lvl2pPr>
            <a:lvl3pPr marL="1008126" indent="0">
              <a:buNone/>
              <a:defRPr sz="2646"/>
            </a:lvl3pPr>
            <a:lvl4pPr marL="1512189" indent="0">
              <a:buNone/>
              <a:defRPr sz="2205"/>
            </a:lvl4pPr>
            <a:lvl5pPr marL="2016252" indent="0">
              <a:buNone/>
              <a:defRPr sz="2205"/>
            </a:lvl5pPr>
            <a:lvl6pPr marL="2520315" indent="0">
              <a:buNone/>
              <a:defRPr sz="2205"/>
            </a:lvl6pPr>
            <a:lvl7pPr marL="3024378" indent="0">
              <a:buNone/>
              <a:defRPr sz="2205"/>
            </a:lvl7pPr>
            <a:lvl8pPr marL="3528441" indent="0">
              <a:buNone/>
              <a:defRPr sz="2205"/>
            </a:lvl8pPr>
            <a:lvl9pPr marL="4032504" indent="0">
              <a:buNone/>
              <a:defRPr sz="2205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31500" y="6003612"/>
            <a:ext cx="9746150" cy="396917"/>
          </a:xfrm>
        </p:spPr>
        <p:txBody>
          <a:bodyPr/>
          <a:lstStyle>
            <a:lvl1pPr marL="0" indent="0">
              <a:buNone/>
              <a:defRPr sz="1544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31500" y="6668201"/>
            <a:ext cx="1094600" cy="317533"/>
          </a:xfrm>
        </p:spPr>
        <p:txBody>
          <a:bodyPr/>
          <a:lstStyle/>
          <a:p>
            <a:fld id="{C4DDCD72-59EE-436D-B435-201699A5BB49}" type="datetimeFigureOut">
              <a:rPr lang="nl-BE" smtClean="0"/>
              <a:pPr/>
              <a:t>6/03/2020</a:t>
            </a:fld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831350" y="6668201"/>
            <a:ext cx="2315500" cy="317533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0849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D80983F-1BC8-423E-B0C7-B96EBD5556D1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729485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D52CB51-2707-4D8B-A889-D23FCC690B73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89355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F05331A-DFE6-4068-B393-899EBC21831D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081886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F9FA73F-9021-4DE8-80A6-75426D27C126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585974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2863" y="6884988"/>
            <a:ext cx="2495550" cy="5254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08206C0-6F58-40EA-B2F0-353843754D0A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994127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7" descr="Wit enkel watermerk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48"/>
          <a:stretch/>
        </p:blipFill>
        <p:spPr bwMode="auto">
          <a:xfrm>
            <a:off x="0" y="1588"/>
            <a:ext cx="4122564" cy="755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69988" y="1258888"/>
            <a:ext cx="89884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het opmaakprofiel te bewerken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2266950"/>
            <a:ext cx="89884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opmaakprofielen van de </a:t>
            </a:r>
            <a:r>
              <a:rPr lang="nl-NL" altLang="nl-BE" dirty="0" err="1"/>
              <a:t>modeltekst</a:t>
            </a:r>
            <a:r>
              <a:rPr lang="nl-NL" altLang="nl-BE" dirty="0"/>
              <a:t> te bewerken</a:t>
            </a:r>
          </a:p>
          <a:p>
            <a:pPr lvl="1"/>
            <a:r>
              <a:rPr lang="nl-NL" altLang="nl-BE" dirty="0"/>
              <a:t>Tweede niveau</a:t>
            </a:r>
          </a:p>
          <a:p>
            <a:pPr lvl="2"/>
            <a:r>
              <a:rPr lang="nl-NL" altLang="nl-BE" dirty="0"/>
              <a:t>Derde niveau</a:t>
            </a:r>
          </a:p>
          <a:p>
            <a:pPr lvl="3"/>
            <a:r>
              <a:rPr lang="nl-NL" altLang="nl-BE" dirty="0"/>
              <a:t>Vierde niveau</a:t>
            </a:r>
          </a:p>
          <a:p>
            <a:pPr lvl="4"/>
            <a:r>
              <a:rPr lang="nl-NL" altLang="nl-BE" dirty="0"/>
              <a:t>Vijfde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988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2838" y="6884988"/>
            <a:ext cx="33877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40" y="6804967"/>
            <a:ext cx="2926221" cy="4987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1042988" rtl="0" eaLnBrk="1" fontAlgn="base" hangingPunct="1">
        <a:spcBef>
          <a:spcPct val="0"/>
        </a:spcBef>
        <a:spcAft>
          <a:spcPct val="0"/>
        </a:spcAft>
        <a:defRPr lang="nl-NL" sz="4000" b="1" dirty="0">
          <a:solidFill>
            <a:schemeClr val="bg2"/>
          </a:solidFill>
          <a:latin typeface="+mj-lt"/>
          <a:ea typeface="+mj-ea"/>
          <a:cs typeface="+mj-cs"/>
        </a:defRPr>
      </a:lvl1pPr>
      <a:lvl2pPr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2pPr>
      <a:lvl3pPr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3pPr>
      <a:lvl4pPr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4pPr>
      <a:lvl5pPr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5pPr>
      <a:lvl6pPr marL="457200"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ill Sans Std" pitchFamily="34" charset="0"/>
        </a:defRPr>
      </a:lvl6pPr>
      <a:lvl7pPr marL="914400"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ill Sans Std" pitchFamily="34" charset="0"/>
        </a:defRPr>
      </a:lvl7pPr>
      <a:lvl8pPr marL="1371600"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ill Sans Std" pitchFamily="34" charset="0"/>
        </a:defRPr>
      </a:lvl8pPr>
      <a:lvl9pPr marL="1828800"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ill Sans Std" pitchFamily="34" charset="0"/>
        </a:defRPr>
      </a:lvl9pPr>
    </p:titleStyle>
    <p:bodyStyle>
      <a:lvl1pPr marL="390525" indent="-390525" algn="l" defTabSz="1042988" rtl="0" eaLnBrk="1" fontAlgn="base" hangingPunct="1">
        <a:spcBef>
          <a:spcPct val="20000"/>
        </a:spcBef>
        <a:spcAft>
          <a:spcPct val="0"/>
        </a:spcAft>
        <a:buChar char="•"/>
        <a:defRPr sz="3700">
          <a:solidFill>
            <a:schemeClr val="bg2"/>
          </a:solidFill>
          <a:latin typeface="+mn-lt"/>
          <a:ea typeface="+mn-ea"/>
          <a:cs typeface="+mn-cs"/>
        </a:defRPr>
      </a:lvl1pPr>
      <a:lvl2pPr marL="847725" indent="-325438" algn="l" defTabSz="1042988" rtl="0" eaLnBrk="1" fontAlgn="base" hangingPunct="1">
        <a:spcBef>
          <a:spcPct val="20000"/>
        </a:spcBef>
        <a:spcAft>
          <a:spcPct val="0"/>
        </a:spcAft>
        <a:buChar char="–"/>
        <a:defRPr sz="3200">
          <a:solidFill>
            <a:schemeClr val="bg2"/>
          </a:solidFill>
          <a:latin typeface="+mn-lt"/>
        </a:defRPr>
      </a:lvl2pPr>
      <a:lvl3pPr marL="1303338" indent="-260350" algn="l" defTabSz="1042988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2"/>
          </a:solidFill>
          <a:latin typeface="+mn-lt"/>
        </a:defRPr>
      </a:lvl3pPr>
      <a:lvl4pPr marL="1825625" indent="-260350" algn="l" defTabSz="1042988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chemeClr val="bg2"/>
          </a:solidFill>
          <a:latin typeface="+mn-lt"/>
        </a:defRPr>
      </a:lvl4pPr>
      <a:lvl5pPr marL="2346325" indent="-260350" algn="l" defTabSz="1042988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bg2"/>
          </a:solidFill>
          <a:latin typeface="+mn-lt"/>
        </a:defRPr>
      </a:lvl5pPr>
      <a:lvl6pPr marL="2803525" indent="-260350" algn="l" defTabSz="1042988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bg1"/>
          </a:solidFill>
          <a:latin typeface="+mn-lt"/>
        </a:defRPr>
      </a:lvl6pPr>
      <a:lvl7pPr marL="3260725" indent="-260350" algn="l" defTabSz="1042988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bg1"/>
          </a:solidFill>
          <a:latin typeface="+mn-lt"/>
        </a:defRPr>
      </a:lvl7pPr>
      <a:lvl8pPr marL="3717925" indent="-260350" algn="l" defTabSz="1042988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bg1"/>
          </a:solidFill>
          <a:latin typeface="+mn-lt"/>
        </a:defRPr>
      </a:lvl8pPr>
      <a:lvl9pPr marL="4175125" indent="-260350" algn="l" defTabSz="1042988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bg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69988" y="1258888"/>
            <a:ext cx="89884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het opmaakprofiel te bewerken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2266950"/>
            <a:ext cx="89884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opmaakprofielen van de </a:t>
            </a:r>
            <a:r>
              <a:rPr lang="nl-NL" altLang="nl-BE" dirty="0" err="1"/>
              <a:t>modeltekst</a:t>
            </a:r>
            <a:r>
              <a:rPr lang="nl-NL" altLang="nl-BE" dirty="0"/>
              <a:t> te bewerken</a:t>
            </a:r>
          </a:p>
          <a:p>
            <a:pPr lvl="1"/>
            <a:r>
              <a:rPr lang="nl-NL" altLang="nl-BE" dirty="0"/>
              <a:t>Tweede niveau</a:t>
            </a:r>
          </a:p>
          <a:p>
            <a:pPr lvl="2"/>
            <a:r>
              <a:rPr lang="nl-NL" altLang="nl-BE" dirty="0"/>
              <a:t>Derde niveau</a:t>
            </a:r>
          </a:p>
          <a:p>
            <a:pPr lvl="3"/>
            <a:r>
              <a:rPr lang="nl-NL" altLang="nl-BE" dirty="0"/>
              <a:t>Vierde niveau</a:t>
            </a:r>
          </a:p>
          <a:p>
            <a:pPr lvl="4"/>
            <a:r>
              <a:rPr lang="nl-NL" altLang="nl-BE" dirty="0"/>
              <a:t>Vijfde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988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2838" y="6884988"/>
            <a:ext cx="33877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40" y="6804967"/>
            <a:ext cx="2926221" cy="49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0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42988" rtl="0" eaLnBrk="1" fontAlgn="base" hangingPunct="1">
        <a:spcBef>
          <a:spcPct val="0"/>
        </a:spcBef>
        <a:spcAft>
          <a:spcPct val="0"/>
        </a:spcAft>
        <a:defRPr lang="nl-NL" sz="4000" b="1" dirty="0">
          <a:solidFill>
            <a:schemeClr val="bg2"/>
          </a:solidFill>
          <a:latin typeface="+mj-lt"/>
          <a:ea typeface="+mj-ea"/>
          <a:cs typeface="+mj-cs"/>
        </a:defRPr>
      </a:lvl1pPr>
      <a:lvl2pPr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2pPr>
      <a:lvl3pPr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3pPr>
      <a:lvl4pPr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4pPr>
      <a:lvl5pPr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Gill Sans Std" pitchFamily="34" charset="0"/>
        </a:defRPr>
      </a:lvl5pPr>
      <a:lvl6pPr marL="457200"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ill Sans Std" pitchFamily="34" charset="0"/>
        </a:defRPr>
      </a:lvl6pPr>
      <a:lvl7pPr marL="914400"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ill Sans Std" pitchFamily="34" charset="0"/>
        </a:defRPr>
      </a:lvl7pPr>
      <a:lvl8pPr marL="1371600"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ill Sans Std" pitchFamily="34" charset="0"/>
        </a:defRPr>
      </a:lvl8pPr>
      <a:lvl9pPr marL="1828800" algn="l" defTabSz="1042988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ill Sans Std" pitchFamily="34" charset="0"/>
        </a:defRPr>
      </a:lvl9pPr>
    </p:titleStyle>
    <p:bodyStyle>
      <a:lvl1pPr marL="390525" indent="-390525" algn="l" defTabSz="1042988" rtl="0" eaLnBrk="1" fontAlgn="base" hangingPunct="1">
        <a:spcBef>
          <a:spcPct val="20000"/>
        </a:spcBef>
        <a:spcAft>
          <a:spcPct val="0"/>
        </a:spcAft>
        <a:buChar char="•"/>
        <a:defRPr sz="3700">
          <a:solidFill>
            <a:schemeClr val="bg2"/>
          </a:solidFill>
          <a:latin typeface="+mn-lt"/>
          <a:ea typeface="+mn-ea"/>
          <a:cs typeface="+mn-cs"/>
        </a:defRPr>
      </a:lvl1pPr>
      <a:lvl2pPr marL="847725" indent="-325438" algn="l" defTabSz="1042988" rtl="0" eaLnBrk="1" fontAlgn="base" hangingPunct="1">
        <a:spcBef>
          <a:spcPct val="20000"/>
        </a:spcBef>
        <a:spcAft>
          <a:spcPct val="0"/>
        </a:spcAft>
        <a:buChar char="–"/>
        <a:defRPr sz="3200">
          <a:solidFill>
            <a:schemeClr val="bg2"/>
          </a:solidFill>
          <a:latin typeface="+mn-lt"/>
        </a:defRPr>
      </a:lvl2pPr>
      <a:lvl3pPr marL="1303338" indent="-260350" algn="l" defTabSz="1042988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2"/>
          </a:solidFill>
          <a:latin typeface="+mn-lt"/>
        </a:defRPr>
      </a:lvl3pPr>
      <a:lvl4pPr marL="1825625" indent="-260350" algn="l" defTabSz="1042988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chemeClr val="bg2"/>
          </a:solidFill>
          <a:latin typeface="+mn-lt"/>
        </a:defRPr>
      </a:lvl4pPr>
      <a:lvl5pPr marL="2346325" indent="-260350" algn="l" defTabSz="1042988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bg2"/>
          </a:solidFill>
          <a:latin typeface="+mn-lt"/>
        </a:defRPr>
      </a:lvl5pPr>
      <a:lvl6pPr marL="2803525" indent="-260350" algn="l" defTabSz="1042988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bg1"/>
          </a:solidFill>
          <a:latin typeface="+mn-lt"/>
        </a:defRPr>
      </a:lvl6pPr>
      <a:lvl7pPr marL="3260725" indent="-260350" algn="l" defTabSz="1042988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bg1"/>
          </a:solidFill>
          <a:latin typeface="+mn-lt"/>
        </a:defRPr>
      </a:lvl7pPr>
      <a:lvl8pPr marL="3717925" indent="-260350" algn="l" defTabSz="1042988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bg1"/>
          </a:solidFill>
          <a:latin typeface="+mn-lt"/>
        </a:defRPr>
      </a:lvl8pPr>
      <a:lvl9pPr marL="4175125" indent="-260350" algn="l" defTabSz="1042988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bg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670" y="1764295"/>
            <a:ext cx="9624060" cy="49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670" y="6885650"/>
            <a:ext cx="2495127" cy="52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4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3579" y="6885650"/>
            <a:ext cx="3386243" cy="52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4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3603" y="6885650"/>
            <a:ext cx="2495127" cy="52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4">
                <a:cs typeface="+mn-cs"/>
              </a:defRPr>
            </a:lvl1pPr>
          </a:lstStyle>
          <a:p>
            <a:pPr>
              <a:defRPr/>
            </a:pPr>
            <a:fld id="{E3446C7D-1CB7-40B0-B44A-4FB525B3BB1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305116" y="1"/>
            <a:ext cx="9388285" cy="1340724"/>
          </a:xfrm>
          <a:prstGeom prst="rect">
            <a:avLst/>
          </a:prstGeom>
          <a:solidFill>
            <a:srgbClr val="BBE0E3"/>
          </a:solidFill>
          <a:ln w="9525">
            <a:solidFill>
              <a:srgbClr val="BBE0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BE" sz="2315"/>
          </a:p>
        </p:txBody>
      </p:sp>
      <p:pic>
        <p:nvPicPr>
          <p:cNvPr id="1031" name="Picture 7" descr="ke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3" y="1"/>
            <a:ext cx="1308828" cy="134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3" y="0"/>
            <a:ext cx="967233" cy="3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02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9">
          <a:solidFill>
            <a:srgbClr val="15156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9">
          <a:solidFill>
            <a:srgbClr val="151565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9">
          <a:solidFill>
            <a:srgbClr val="151565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9">
          <a:solidFill>
            <a:srgbClr val="151565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9">
          <a:solidFill>
            <a:srgbClr val="151565"/>
          </a:solidFill>
          <a:latin typeface="Arial" charset="0"/>
        </a:defRPr>
      </a:lvl5pPr>
      <a:lvl6pPr marL="504063" algn="ctr" rtl="0" fontAlgn="base">
        <a:spcBef>
          <a:spcPct val="0"/>
        </a:spcBef>
        <a:spcAft>
          <a:spcPct val="0"/>
        </a:spcAft>
        <a:defRPr sz="3969">
          <a:solidFill>
            <a:srgbClr val="151565"/>
          </a:solidFill>
          <a:latin typeface="Arial" charset="0"/>
        </a:defRPr>
      </a:lvl6pPr>
      <a:lvl7pPr marL="1008126" algn="ctr" rtl="0" fontAlgn="base">
        <a:spcBef>
          <a:spcPct val="0"/>
        </a:spcBef>
        <a:spcAft>
          <a:spcPct val="0"/>
        </a:spcAft>
        <a:defRPr sz="3969">
          <a:solidFill>
            <a:srgbClr val="151565"/>
          </a:solidFill>
          <a:latin typeface="Arial" charset="0"/>
        </a:defRPr>
      </a:lvl7pPr>
      <a:lvl8pPr marL="1512189" algn="ctr" rtl="0" fontAlgn="base">
        <a:spcBef>
          <a:spcPct val="0"/>
        </a:spcBef>
        <a:spcAft>
          <a:spcPct val="0"/>
        </a:spcAft>
        <a:defRPr sz="3969">
          <a:solidFill>
            <a:srgbClr val="151565"/>
          </a:solidFill>
          <a:latin typeface="Arial" charset="0"/>
        </a:defRPr>
      </a:lvl8pPr>
      <a:lvl9pPr marL="2016252" algn="ctr" rtl="0" fontAlgn="base">
        <a:spcBef>
          <a:spcPct val="0"/>
        </a:spcBef>
        <a:spcAft>
          <a:spcPct val="0"/>
        </a:spcAft>
        <a:defRPr sz="3969">
          <a:solidFill>
            <a:srgbClr val="151565"/>
          </a:solidFill>
          <a:latin typeface="Arial" charset="0"/>
        </a:defRPr>
      </a:lvl9pPr>
    </p:titleStyle>
    <p:bodyStyle>
      <a:lvl1pPr marL="378047" indent="-378047" algn="l" rtl="0" eaLnBrk="0" fontAlgn="base" hangingPunct="0">
        <a:spcBef>
          <a:spcPct val="20000"/>
        </a:spcBef>
        <a:spcAft>
          <a:spcPct val="0"/>
        </a:spcAft>
        <a:buChar char="•"/>
        <a:defRPr sz="3528">
          <a:solidFill>
            <a:srgbClr val="151565"/>
          </a:solidFill>
          <a:latin typeface="+mn-lt"/>
          <a:ea typeface="+mn-ea"/>
          <a:cs typeface="+mn-cs"/>
        </a:defRPr>
      </a:lvl1pPr>
      <a:lvl2pPr marL="819102" indent="-315039" algn="l" rtl="0" eaLnBrk="0" fontAlgn="base" hangingPunct="0">
        <a:spcBef>
          <a:spcPct val="20000"/>
        </a:spcBef>
        <a:spcAft>
          <a:spcPct val="0"/>
        </a:spcAft>
        <a:buChar char="–"/>
        <a:defRPr sz="3087">
          <a:solidFill>
            <a:srgbClr val="151565"/>
          </a:solidFill>
          <a:latin typeface="+mn-lt"/>
        </a:defRPr>
      </a:lvl2pPr>
      <a:lvl3pPr marL="1260158" indent="-252032" algn="l" rtl="0" eaLnBrk="0" fontAlgn="base" hangingPunct="0">
        <a:spcBef>
          <a:spcPct val="20000"/>
        </a:spcBef>
        <a:spcAft>
          <a:spcPct val="0"/>
        </a:spcAft>
        <a:buChar char="•"/>
        <a:defRPr sz="2646">
          <a:solidFill>
            <a:srgbClr val="151565"/>
          </a:solidFill>
          <a:latin typeface="+mn-lt"/>
        </a:defRPr>
      </a:lvl3pPr>
      <a:lvl4pPr marL="1764221" indent="-252032" algn="l" rtl="0" eaLnBrk="0" fontAlgn="base" hangingPunct="0">
        <a:spcBef>
          <a:spcPct val="20000"/>
        </a:spcBef>
        <a:spcAft>
          <a:spcPct val="0"/>
        </a:spcAft>
        <a:buChar char="–"/>
        <a:defRPr sz="2205">
          <a:solidFill>
            <a:srgbClr val="151565"/>
          </a:solidFill>
          <a:latin typeface="+mn-lt"/>
        </a:defRPr>
      </a:lvl4pPr>
      <a:lvl5pPr marL="2268284" indent="-252032" algn="l" rtl="0" eaLnBrk="0" fontAlgn="base" hangingPunct="0">
        <a:spcBef>
          <a:spcPct val="20000"/>
        </a:spcBef>
        <a:spcAft>
          <a:spcPct val="0"/>
        </a:spcAft>
        <a:buChar char="»"/>
        <a:defRPr sz="2205">
          <a:solidFill>
            <a:srgbClr val="151565"/>
          </a:solidFill>
          <a:latin typeface="+mn-lt"/>
        </a:defRPr>
      </a:lvl5pPr>
      <a:lvl6pPr marL="2772347" indent="-252032" algn="l" rtl="0" fontAlgn="base">
        <a:spcBef>
          <a:spcPct val="20000"/>
        </a:spcBef>
        <a:spcAft>
          <a:spcPct val="0"/>
        </a:spcAft>
        <a:buChar char="»"/>
        <a:defRPr sz="2205">
          <a:solidFill>
            <a:srgbClr val="151565"/>
          </a:solidFill>
          <a:latin typeface="+mn-lt"/>
        </a:defRPr>
      </a:lvl6pPr>
      <a:lvl7pPr marL="3276410" indent="-252032" algn="l" rtl="0" fontAlgn="base">
        <a:spcBef>
          <a:spcPct val="20000"/>
        </a:spcBef>
        <a:spcAft>
          <a:spcPct val="0"/>
        </a:spcAft>
        <a:buChar char="»"/>
        <a:defRPr sz="2205">
          <a:solidFill>
            <a:srgbClr val="151565"/>
          </a:solidFill>
          <a:latin typeface="+mn-lt"/>
        </a:defRPr>
      </a:lvl7pPr>
      <a:lvl8pPr marL="3780473" indent="-252032" algn="l" rtl="0" fontAlgn="base">
        <a:spcBef>
          <a:spcPct val="20000"/>
        </a:spcBef>
        <a:spcAft>
          <a:spcPct val="0"/>
        </a:spcAft>
        <a:buChar char="»"/>
        <a:defRPr sz="2205">
          <a:solidFill>
            <a:srgbClr val="151565"/>
          </a:solidFill>
          <a:latin typeface="+mn-lt"/>
        </a:defRPr>
      </a:lvl8pPr>
      <a:lvl9pPr marL="4284536" indent="-252032" algn="l" rtl="0" fontAlgn="base">
        <a:spcBef>
          <a:spcPct val="20000"/>
        </a:spcBef>
        <a:spcAft>
          <a:spcPct val="0"/>
        </a:spcAft>
        <a:buChar char="»"/>
        <a:defRPr sz="2205">
          <a:solidFill>
            <a:srgbClr val="151565"/>
          </a:solidFill>
          <a:latin typeface="+mn-lt"/>
        </a:defRPr>
      </a:lvl9pPr>
    </p:bodyStyle>
    <p:otherStyle>
      <a:defPPr>
        <a:defRPr lang="nl-BE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1500" y="198458"/>
            <a:ext cx="9746150" cy="99229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1500" y="1488437"/>
            <a:ext cx="9746150" cy="4882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0976" y="6668201"/>
            <a:ext cx="1094600" cy="31753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3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4DDCD72-59EE-436D-B435-201699A5BB49}" type="datetimeFigureOut">
              <a:rPr lang="nl-BE" smtClean="0"/>
              <a:pPr/>
              <a:t>6/03/2020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831350" y="6668201"/>
            <a:ext cx="2315500" cy="31753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03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52100" y="6668201"/>
            <a:ext cx="1094600" cy="31753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3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7025425"/>
            <a:ext cx="10693400" cy="535838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2315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450" y="6668200"/>
            <a:ext cx="1768736" cy="5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</p:sldLayoutIdLst>
  <p:txStyles>
    <p:titleStyle>
      <a:lvl1pPr algn="l" defTabSz="1008126" rtl="0" eaLnBrk="1" latinLnBrk="0" hangingPunct="1">
        <a:spcBef>
          <a:spcPct val="0"/>
        </a:spcBef>
        <a:buNone/>
        <a:defRPr sz="3969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96900" indent="-396900" algn="l" defTabSz="1008126" rtl="0" eaLnBrk="1" latinLnBrk="0" hangingPunct="1">
        <a:spcBef>
          <a:spcPts val="639"/>
        </a:spcBef>
        <a:buSzPct val="110000"/>
        <a:buFont typeface="Arial" pitchFamily="34" charset="0"/>
        <a:buChar char="•"/>
        <a:defRPr sz="2646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93800" indent="-397300" algn="l" defTabSz="1008126" rtl="0" eaLnBrk="1" latinLnBrk="0" hangingPunct="1">
        <a:spcBef>
          <a:spcPts val="639"/>
        </a:spcBef>
        <a:buSzPct val="75000"/>
        <a:buFont typeface="Courier New" pitchFamily="49" charset="0"/>
        <a:buChar char="o"/>
        <a:defRPr sz="2646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1091475" indent="-297675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288161" indent="-198450" algn="l" defTabSz="1008126" rtl="0" eaLnBrk="1" latinLnBrk="0" hangingPunct="1">
        <a:spcBef>
          <a:spcPts val="419"/>
        </a:spcBef>
        <a:buSzPct val="80000"/>
        <a:buFont typeface="Arial" pitchFamily="34" charset="0"/>
        <a:buChar char="•"/>
        <a:defRPr sz="1764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475435" indent="-197775" algn="l" defTabSz="1008126" rtl="0" eaLnBrk="1" latinLnBrk="0" hangingPunct="1">
        <a:spcBef>
          <a:spcPts val="419"/>
        </a:spcBef>
        <a:buFont typeface="Arial" pitchFamily="34" charset="0"/>
        <a:buChar char="-"/>
        <a:defRPr lang="nl-BE" sz="1764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772347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jpe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be/url?sa=i&amp;url=https%3A%2F%2Fwww.cancer.gov%2Fpublications%2Fdictionaries%2Fcancer-terms%2Fdef%2Fpicc&amp;psig=AOvVaw0LZfq15lRfCI3gRWEirIyY&amp;ust=1583412593093000&amp;source=images&amp;cd=vfe&amp;ved=0CAIQjRxqFwoTCLjqyeTtgOgCFQAAAAAdAAAAABAJ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ndertitel 1"/>
          <p:cNvSpPr>
            <a:spLocks noGrp="1"/>
          </p:cNvSpPr>
          <p:nvPr>
            <p:ph type="subTitle" sz="quarter" idx="1"/>
          </p:nvPr>
        </p:nvSpPr>
        <p:spPr>
          <a:xfrm>
            <a:off x="1098228" y="4932759"/>
            <a:ext cx="9448477" cy="792112"/>
          </a:xfrm>
        </p:spPr>
        <p:txBody>
          <a:bodyPr/>
          <a:lstStyle/>
          <a:p>
            <a:r>
              <a:rPr lang="nl-BE" altLang="nl-BE" dirty="0"/>
              <a:t>Prof. Dr. Tim Vanuytsel (Maag-Darm-Leverziekten, UZ Leuven)</a:t>
            </a:r>
          </a:p>
        </p:txBody>
      </p:sp>
      <p:sp>
        <p:nvSpPr>
          <p:cNvPr id="3075" name="Titel 2"/>
          <p:cNvSpPr>
            <a:spLocks noGrp="1"/>
          </p:cNvSpPr>
          <p:nvPr>
            <p:ph type="ctrTitle"/>
          </p:nvPr>
        </p:nvSpPr>
        <p:spPr>
          <a:xfrm>
            <a:off x="773113" y="3204567"/>
            <a:ext cx="9090025" cy="792758"/>
          </a:xfrm>
        </p:spPr>
        <p:txBody>
          <a:bodyPr/>
          <a:lstStyle/>
          <a:p>
            <a:r>
              <a:rPr lang="nl-BE" altLang="nl-BE" dirty="0" err="1"/>
              <a:t>Darmfalen</a:t>
            </a:r>
            <a:r>
              <a:rPr lang="nl-BE" altLang="nl-BE" dirty="0"/>
              <a:t>, wat betekent dat nu?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188" y="6393922"/>
            <a:ext cx="541145" cy="69907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75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Short Bowel Syndrome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8197" name="Picture 5" descr="Image result for small intest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r="14667"/>
          <a:stretch/>
        </p:blipFill>
        <p:spPr bwMode="auto">
          <a:xfrm>
            <a:off x="1145999" y="2436407"/>
            <a:ext cx="4032673" cy="381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5598743" y="2436407"/>
            <a:ext cx="4368729" cy="97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sz="3087" dirty="0" err="1">
                <a:solidFill>
                  <a:srgbClr val="000066"/>
                </a:solidFill>
                <a:latin typeface="Arial" charset="0"/>
                <a:cs typeface="Arial" charset="0"/>
              </a:rPr>
              <a:t>Normale</a:t>
            </a:r>
            <a:r>
              <a:rPr lang="en-US" sz="3087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3087" dirty="0" err="1">
                <a:solidFill>
                  <a:srgbClr val="000066"/>
                </a:solidFill>
                <a:latin typeface="Arial" charset="0"/>
                <a:cs typeface="Arial" charset="0"/>
              </a:rPr>
              <a:t>lengte</a:t>
            </a:r>
            <a:r>
              <a:rPr lang="en-US" sz="3087" dirty="0">
                <a:solidFill>
                  <a:srgbClr val="000066"/>
                </a:solidFill>
                <a:latin typeface="Arial" charset="0"/>
                <a:cs typeface="Arial" charset="0"/>
              </a:rPr>
              <a:t>? </a:t>
            </a:r>
            <a:br>
              <a:rPr lang="en-US" sz="3087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endParaRPr lang="en-US" sz="2646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603015" y="3638196"/>
            <a:ext cx="4368729" cy="56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sz="3087" dirty="0">
                <a:solidFill>
                  <a:srgbClr val="000066"/>
                </a:solidFill>
                <a:latin typeface="Arial" charset="0"/>
                <a:cs typeface="Arial" charset="0"/>
              </a:rPr>
              <a:t>280-1045 cm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635767" y="4442761"/>
            <a:ext cx="4331705" cy="111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Resterende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lengte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van de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dunne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darm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moet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worden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vermeld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in het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operatieverslag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!</a:t>
            </a:r>
            <a:endParaRPr lang="nl-BE" sz="2205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5C82F4-01D2-442C-846E-86ED71436B9E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4839A9-98C8-4AB1-8493-F438306E908B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89611A-1550-4FA8-9A95-3A53E6FA892C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0EA942-23E6-4CAA-83B9-532CD78CE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90611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19780" y="5720764"/>
            <a:ext cx="9619646" cy="91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9780" y="4789087"/>
            <a:ext cx="9619646" cy="780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9780" y="4789088"/>
            <a:ext cx="3276547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126"/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Groot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deel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van de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dikke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darm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(Colon)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aanwezig</a:t>
            </a:r>
            <a:endParaRPr lang="nl-BE" sz="2205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63216" y="4789087"/>
            <a:ext cx="3276547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126"/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Geen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dikke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darm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meer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/>
            </a:r>
            <a:b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(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jejunostomie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)</a:t>
            </a:r>
            <a:endParaRPr lang="nl-BE" sz="2205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28289" y="4789087"/>
            <a:ext cx="3276547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126"/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Volledige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dikke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darm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aanwezig</a:t>
            </a:r>
            <a:endParaRPr lang="nl-BE" sz="2205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82055" y="5791488"/>
            <a:ext cx="2568836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50-60 cm </a:t>
            </a:r>
            <a:endParaRPr lang="nl-BE" sz="2205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661772" y="5788763"/>
            <a:ext cx="2568836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100-115 cm </a:t>
            </a:r>
            <a:endParaRPr lang="nl-BE" sz="2205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044257" y="5778154"/>
            <a:ext cx="2568836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35 cm</a:t>
            </a:r>
            <a:endParaRPr lang="nl-BE" sz="2205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6091940" y="6940746"/>
            <a:ext cx="4282728" cy="5742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67" tIns="49008" rIns="99767" bIns="49008">
            <a:spAutoFit/>
          </a:bodyPr>
          <a:lstStyle/>
          <a:p>
            <a:pPr algn="r" defTabSz="1008126" eaLnBrk="0" hangingPunct="0"/>
            <a:r>
              <a:rPr lang="en-GB" sz="1544" i="1" dirty="0">
                <a:solidFill>
                  <a:srgbClr val="000066"/>
                </a:solidFill>
                <a:latin typeface="Arial" charset="0"/>
                <a:cs typeface="Arial" charset="0"/>
              </a:rPr>
              <a:t>Messing et al. Gastroenterology 1999</a:t>
            </a:r>
          </a:p>
          <a:p>
            <a:pPr algn="r" defTabSz="1008126" eaLnBrk="0" hangingPunct="0"/>
            <a:r>
              <a:rPr lang="en-GB" sz="1544" i="1" dirty="0">
                <a:solidFill>
                  <a:srgbClr val="000066"/>
                </a:solidFill>
                <a:latin typeface="Arial" charset="0"/>
                <a:cs typeface="Arial" charset="0"/>
              </a:rPr>
              <a:t>O’Keefe et al. </a:t>
            </a:r>
            <a:r>
              <a:rPr lang="en-GB" sz="1544" i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Clin</a:t>
            </a:r>
            <a:r>
              <a:rPr lang="en-GB" sz="1544" i="1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GB" sz="1544" i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Gastroenterol</a:t>
            </a:r>
            <a:r>
              <a:rPr lang="en-GB" sz="1544" i="1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GB" sz="1544" i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Hepatol</a:t>
            </a:r>
            <a:r>
              <a:rPr lang="en-GB" sz="1544" i="1" dirty="0">
                <a:solidFill>
                  <a:srgbClr val="000066"/>
                </a:solidFill>
                <a:latin typeface="Arial" charset="0"/>
                <a:cs typeface="Arial" charset="0"/>
              </a:rPr>
              <a:t> 2006</a:t>
            </a:r>
          </a:p>
        </p:txBody>
      </p:sp>
      <p:pic>
        <p:nvPicPr>
          <p:cNvPr id="20" name="Picture 19" descr="http://www.shortbowelsupport.com/assets/userfiles/image/05--Jejunocolic-anastomo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80" y="1992600"/>
            <a:ext cx="3082833" cy="26235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ontent Placeholder 4" descr="http://www.shortbowelsupport.com/assets/userfiles/image/07--Jejunoileal-anastomosis.jpg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8654" y="1992599"/>
            <a:ext cx="3080772" cy="262359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http://www.shortbowelsupport.com/assets/userfiles/image/06--Colectom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3217" y="1992600"/>
            <a:ext cx="3082831" cy="26235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6628" y="6229132"/>
            <a:ext cx="7141192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sz="1985" dirty="0" err="1">
                <a:solidFill>
                  <a:srgbClr val="000066"/>
                </a:solidFill>
                <a:latin typeface="Arial" charset="0"/>
                <a:cs typeface="Arial" charset="0"/>
              </a:rPr>
              <a:t>Kritische</a:t>
            </a:r>
            <a:r>
              <a:rPr lang="en-US" sz="198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985" dirty="0" err="1">
                <a:solidFill>
                  <a:srgbClr val="000066"/>
                </a:solidFill>
                <a:latin typeface="Arial" charset="0"/>
                <a:cs typeface="Arial" charset="0"/>
              </a:rPr>
              <a:t>lengte</a:t>
            </a:r>
            <a:r>
              <a:rPr lang="en-US" sz="198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985" dirty="0" err="1">
                <a:solidFill>
                  <a:srgbClr val="000066"/>
                </a:solidFill>
                <a:latin typeface="Arial" charset="0"/>
                <a:cs typeface="Arial" charset="0"/>
              </a:rPr>
              <a:t>nodig</a:t>
            </a:r>
            <a:r>
              <a:rPr lang="en-US" sz="198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985" dirty="0" err="1">
                <a:solidFill>
                  <a:srgbClr val="000066"/>
                </a:solidFill>
                <a:latin typeface="Arial" charset="0"/>
                <a:cs typeface="Arial" charset="0"/>
              </a:rPr>
              <a:t>voor</a:t>
            </a:r>
            <a:r>
              <a:rPr lang="en-US" sz="198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985" dirty="0" err="1">
                <a:solidFill>
                  <a:srgbClr val="000066"/>
                </a:solidFill>
                <a:latin typeface="Arial" charset="0"/>
                <a:cs typeface="Arial" charset="0"/>
              </a:rPr>
              <a:t>onafhankelijkheid</a:t>
            </a:r>
            <a:r>
              <a:rPr lang="en-US" sz="1985" dirty="0">
                <a:solidFill>
                  <a:srgbClr val="000066"/>
                </a:solidFill>
                <a:latin typeface="Arial" charset="0"/>
                <a:cs typeface="Arial" charset="0"/>
              </a:rPr>
              <a:t> IV </a:t>
            </a:r>
            <a:r>
              <a:rPr lang="en-US" sz="1985" dirty="0" err="1">
                <a:solidFill>
                  <a:srgbClr val="000066"/>
                </a:solidFill>
                <a:latin typeface="Arial" charset="0"/>
                <a:cs typeface="Arial" charset="0"/>
              </a:rPr>
              <a:t>vocht</a:t>
            </a:r>
            <a:r>
              <a:rPr lang="en-US" sz="1985" dirty="0">
                <a:solidFill>
                  <a:srgbClr val="000066"/>
                </a:solidFill>
                <a:latin typeface="Arial" charset="0"/>
                <a:cs typeface="Arial" charset="0"/>
              </a:rPr>
              <a:t> / TPN</a:t>
            </a:r>
            <a:endParaRPr lang="nl-BE" sz="1985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Short Bowel Syndrome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7E61C8-D148-440E-A793-A348E650DF77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9D2FBA-243F-4F16-B147-E69D77164537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284E2D-D07B-4ADA-A943-7BDB7E7E08EA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339C438-37FA-4086-8BA6-A977F3A4A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6086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/>
      <p:bldP spid="54" grpId="0"/>
      <p:bldP spid="5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B522C78-3D82-4DF0-8431-ACE5E1E7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348" y="302801"/>
            <a:ext cx="9908073" cy="745694"/>
          </a:xfrm>
        </p:spPr>
        <p:txBody>
          <a:bodyPr>
            <a:normAutofit/>
          </a:bodyPr>
          <a:lstStyle/>
          <a:p>
            <a:r>
              <a:rPr lang="en-GB" sz="2646" b="1" dirty="0"/>
              <a:t>Short Bowel Syndrome: </a:t>
            </a:r>
            <a:r>
              <a:rPr lang="en-GB" sz="2646" b="1" dirty="0" err="1"/>
              <a:t>Rehabilitatie</a:t>
            </a:r>
            <a:endParaRPr lang="en-GB" sz="2646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1117B-A20D-458D-8D67-6546EB7749D0}"/>
              </a:ext>
            </a:extLst>
          </p:cNvPr>
          <p:cNvSpPr txBox="1"/>
          <p:nvPr/>
        </p:nvSpPr>
        <p:spPr>
          <a:xfrm>
            <a:off x="821346" y="1260210"/>
            <a:ext cx="10742388" cy="1462349"/>
          </a:xfrm>
          <a:prstGeom prst="rect">
            <a:avLst/>
          </a:prstGeom>
          <a:noFill/>
        </p:spPr>
        <p:txBody>
          <a:bodyPr wrap="square" lIns="119075" tIns="119075" rIns="119075" bIns="119075" rtlCol="0">
            <a:spAutoFit/>
          </a:bodyPr>
          <a:lstStyle/>
          <a:p>
            <a:pPr defTabSz="1008126"/>
            <a:r>
              <a:rPr lang="en-US" sz="1985" dirty="0" err="1">
                <a:solidFill>
                  <a:srgbClr val="333399"/>
                </a:solidFill>
                <a:latin typeface="Arial" charset="0"/>
                <a:cs typeface="Arial" charset="0"/>
              </a:rPr>
              <a:t>Ultieme</a:t>
            </a:r>
            <a: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r>
              <a:rPr lang="en-US" sz="1985" dirty="0" err="1">
                <a:solidFill>
                  <a:srgbClr val="333399"/>
                </a:solidFill>
                <a:latin typeface="Arial" charset="0"/>
                <a:cs typeface="Arial" charset="0"/>
              </a:rPr>
              <a:t>doel</a:t>
            </a:r>
            <a: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  <a:t> = </a:t>
            </a:r>
            <a:r>
              <a:rPr lang="en-US" sz="1985" dirty="0" err="1">
                <a:solidFill>
                  <a:srgbClr val="333399"/>
                </a:solidFill>
                <a:latin typeface="Arial" charset="0"/>
                <a:cs typeface="Arial" charset="0"/>
              </a:rPr>
              <a:t>nutritionele</a:t>
            </a:r>
            <a: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r>
              <a:rPr lang="en-US" sz="1985" dirty="0" err="1">
                <a:solidFill>
                  <a:srgbClr val="333399"/>
                </a:solidFill>
                <a:latin typeface="Arial" charset="0"/>
                <a:cs typeface="Arial" charset="0"/>
              </a:rPr>
              <a:t>onafhankelijkheid</a:t>
            </a:r>
            <a:endParaRPr lang="en-US" sz="1985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 defTabSz="1008126"/>
            <a: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985" dirty="0" err="1">
                <a:solidFill>
                  <a:srgbClr val="333399"/>
                </a:solidFill>
                <a:latin typeface="Arial" charset="0"/>
                <a:cs typeface="Arial" charset="0"/>
              </a:rPr>
              <a:t>Indien</a:t>
            </a:r>
            <a: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r>
              <a:rPr lang="en-US" sz="1985" dirty="0" err="1">
                <a:solidFill>
                  <a:srgbClr val="333399"/>
                </a:solidFill>
                <a:latin typeface="Arial" charset="0"/>
                <a:cs typeface="Arial" charset="0"/>
              </a:rPr>
              <a:t>niet</a:t>
            </a:r>
            <a: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r>
              <a:rPr lang="en-US" sz="1985" dirty="0" err="1">
                <a:solidFill>
                  <a:srgbClr val="333399"/>
                </a:solidFill>
                <a:latin typeface="Arial" charset="0"/>
                <a:cs typeface="Arial" charset="0"/>
              </a:rPr>
              <a:t>mogelijk</a:t>
            </a:r>
            <a: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  <a:t>: - </a:t>
            </a:r>
            <a:r>
              <a:rPr lang="en-US" sz="1985" dirty="0" err="1">
                <a:solidFill>
                  <a:srgbClr val="333399"/>
                </a:solidFill>
                <a:latin typeface="Arial" charset="0"/>
                <a:cs typeface="Arial" charset="0"/>
              </a:rPr>
              <a:t>vermijden</a:t>
            </a:r>
            <a: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  <a:t> van </a:t>
            </a:r>
            <a:r>
              <a:rPr lang="en-US" sz="1985" dirty="0" err="1">
                <a:solidFill>
                  <a:srgbClr val="333399"/>
                </a:solidFill>
                <a:latin typeface="Arial" charset="0"/>
                <a:cs typeface="Arial" charset="0"/>
              </a:rPr>
              <a:t>complicaties</a:t>
            </a:r>
            <a: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  <a:t> (darmfalen </a:t>
            </a:r>
            <a:r>
              <a:rPr lang="en-US" sz="1985" dirty="0" err="1">
                <a:solidFill>
                  <a:srgbClr val="333399"/>
                </a:solidFill>
                <a:latin typeface="Arial" charset="0"/>
                <a:cs typeface="Arial" charset="0"/>
              </a:rPr>
              <a:t>en</a:t>
            </a:r>
            <a: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  <a:t> TPN </a:t>
            </a:r>
            <a:r>
              <a:rPr lang="en-US" sz="1985" dirty="0" err="1">
                <a:solidFill>
                  <a:srgbClr val="333399"/>
                </a:solidFill>
                <a:latin typeface="Arial" charset="0"/>
                <a:cs typeface="Arial" charset="0"/>
              </a:rPr>
              <a:t>gerelateerd</a:t>
            </a:r>
            <a: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  <a:t>)</a:t>
            </a:r>
            <a:b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  <a:t>		    - </a:t>
            </a:r>
            <a:r>
              <a:rPr lang="en-US" sz="1985" dirty="0" err="1">
                <a:solidFill>
                  <a:srgbClr val="333399"/>
                </a:solidFill>
                <a:latin typeface="Arial" charset="0"/>
                <a:cs typeface="Arial" charset="0"/>
              </a:rPr>
              <a:t>levenskwaliteit</a:t>
            </a:r>
            <a:r>
              <a:rPr lang="en-US" sz="1985" dirty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r>
              <a:rPr lang="en-US" sz="1985" dirty="0" err="1">
                <a:solidFill>
                  <a:srgbClr val="333399"/>
                </a:solidFill>
                <a:latin typeface="Arial" charset="0"/>
                <a:cs typeface="Arial" charset="0"/>
              </a:rPr>
              <a:t>behouden</a:t>
            </a:r>
            <a:endParaRPr lang="nl-BE" sz="1985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F90DFB-47EC-44CE-A33D-8D577055B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36503" r="31888" b="24825"/>
          <a:stretch/>
        </p:blipFill>
        <p:spPr>
          <a:xfrm>
            <a:off x="1377093" y="2871017"/>
            <a:ext cx="6311689" cy="40586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37C924-AE6A-4E09-912C-54F7E2926757}"/>
              </a:ext>
            </a:extLst>
          </p:cNvPr>
          <p:cNvCxnSpPr>
            <a:cxnSpLocks/>
          </p:cNvCxnSpPr>
          <p:nvPr/>
        </p:nvCxnSpPr>
        <p:spPr>
          <a:xfrm flipV="1">
            <a:off x="2821662" y="3880151"/>
            <a:ext cx="0" cy="2187421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921B0F-E134-4B71-BFEC-DF46C52CFFBD}"/>
              </a:ext>
            </a:extLst>
          </p:cNvPr>
          <p:cNvCxnSpPr>
            <a:cxnSpLocks/>
          </p:cNvCxnSpPr>
          <p:nvPr/>
        </p:nvCxnSpPr>
        <p:spPr>
          <a:xfrm flipH="1">
            <a:off x="2329798" y="3863588"/>
            <a:ext cx="491864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BB365D-8E3D-4500-8FEF-0AE20062CB95}"/>
              </a:ext>
            </a:extLst>
          </p:cNvPr>
          <p:cNvCxnSpPr>
            <a:cxnSpLocks/>
          </p:cNvCxnSpPr>
          <p:nvPr/>
        </p:nvCxnSpPr>
        <p:spPr>
          <a:xfrm flipV="1">
            <a:off x="4884958" y="4638513"/>
            <a:ext cx="0" cy="1429059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E0A07A-AAE4-4B43-B772-4B9A64FE5368}"/>
              </a:ext>
            </a:extLst>
          </p:cNvPr>
          <p:cNvCxnSpPr/>
          <p:nvPr/>
        </p:nvCxnSpPr>
        <p:spPr>
          <a:xfrm flipH="1">
            <a:off x="2329798" y="4638513"/>
            <a:ext cx="2555160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0845936-B019-4934-A180-B2C2CCC65478}"/>
              </a:ext>
            </a:extLst>
          </p:cNvPr>
          <p:cNvSpPr txBox="1"/>
          <p:nvPr/>
        </p:nvSpPr>
        <p:spPr>
          <a:xfrm>
            <a:off x="4755125" y="3023720"/>
            <a:ext cx="4783371" cy="1462349"/>
          </a:xfrm>
          <a:prstGeom prst="rect">
            <a:avLst/>
          </a:prstGeom>
          <a:noFill/>
        </p:spPr>
        <p:txBody>
          <a:bodyPr wrap="square" lIns="119075" tIns="119075" rIns="119075" bIns="119075" rtlCol="0">
            <a:spAutoFit/>
          </a:bodyPr>
          <a:lstStyle/>
          <a:p>
            <a:pPr defTabSz="1008126"/>
            <a:r>
              <a:rPr lang="en-US" sz="1985" b="1" dirty="0">
                <a:solidFill>
                  <a:srgbClr val="333399"/>
                </a:solidFill>
                <a:latin typeface="Arial" charset="0"/>
                <a:cs typeface="Arial" charset="0"/>
              </a:rPr>
              <a:t>‘</a:t>
            </a:r>
            <a:r>
              <a:rPr lang="en-US" sz="1985" b="1" dirty="0" err="1">
                <a:solidFill>
                  <a:srgbClr val="333399"/>
                </a:solidFill>
                <a:latin typeface="Arial" charset="0"/>
                <a:cs typeface="Arial" charset="0"/>
              </a:rPr>
              <a:t>Spontaan</a:t>
            </a:r>
            <a:r>
              <a:rPr lang="en-US" sz="1985" b="1" dirty="0">
                <a:solidFill>
                  <a:srgbClr val="333399"/>
                </a:solidFill>
                <a:latin typeface="Arial" charset="0"/>
                <a:cs typeface="Arial" charset="0"/>
              </a:rPr>
              <a:t>’ </a:t>
            </a:r>
            <a:r>
              <a:rPr lang="en-US" sz="1985" b="1" dirty="0" err="1">
                <a:solidFill>
                  <a:srgbClr val="333399"/>
                </a:solidFill>
                <a:latin typeface="Arial" charset="0"/>
                <a:cs typeface="Arial" charset="0"/>
              </a:rPr>
              <a:t>herstel</a:t>
            </a:r>
            <a:endParaRPr lang="en-US" sz="1985" b="1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 defTabSz="1008126"/>
            <a:r>
              <a:rPr lang="en-US" sz="1985" b="1" dirty="0">
                <a:solidFill>
                  <a:srgbClr val="333399"/>
                </a:solidFill>
                <a:latin typeface="Arial" charset="0"/>
                <a:cs typeface="Arial" charset="0"/>
              </a:rPr>
              <a:t>in expert </a:t>
            </a:r>
            <a:r>
              <a:rPr lang="en-US" sz="1985" b="1" dirty="0" err="1">
                <a:solidFill>
                  <a:srgbClr val="333399"/>
                </a:solidFill>
                <a:latin typeface="Arial" charset="0"/>
                <a:cs typeface="Arial" charset="0"/>
              </a:rPr>
              <a:t>centra</a:t>
            </a:r>
            <a:r>
              <a:rPr lang="en-US" sz="1985" b="1" dirty="0">
                <a:solidFill>
                  <a:srgbClr val="333399"/>
                </a:solidFill>
                <a:latin typeface="Arial" charset="0"/>
                <a:cs typeface="Arial" charset="0"/>
              </a:rPr>
              <a:t>!</a:t>
            </a:r>
          </a:p>
          <a:p>
            <a:pPr defTabSz="1008126"/>
            <a:endParaRPr lang="en-US" sz="1985" b="1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 defTabSz="1008126"/>
            <a:r>
              <a:rPr lang="en-US" sz="1985" b="1" dirty="0" err="1">
                <a:solidFill>
                  <a:srgbClr val="333399"/>
                </a:solidFill>
                <a:latin typeface="Arial" charset="0"/>
                <a:cs typeface="Arial" charset="0"/>
              </a:rPr>
              <a:t>Belang</a:t>
            </a:r>
            <a:r>
              <a:rPr lang="en-US" sz="1985" b="1" dirty="0">
                <a:solidFill>
                  <a:srgbClr val="333399"/>
                </a:solidFill>
                <a:latin typeface="Arial" charset="0"/>
                <a:cs typeface="Arial" charset="0"/>
              </a:rPr>
              <a:t> van Multi-</a:t>
            </a:r>
            <a:r>
              <a:rPr lang="en-US" sz="1985" b="1" dirty="0" err="1">
                <a:solidFill>
                  <a:srgbClr val="333399"/>
                </a:solidFill>
                <a:latin typeface="Arial" charset="0"/>
                <a:cs typeface="Arial" charset="0"/>
              </a:rPr>
              <a:t>Disciplinair</a:t>
            </a:r>
            <a:r>
              <a:rPr lang="en-US" sz="1985" b="1" dirty="0">
                <a:solidFill>
                  <a:srgbClr val="333399"/>
                </a:solidFill>
                <a:latin typeface="Arial" charset="0"/>
                <a:cs typeface="Arial" charset="0"/>
              </a:rPr>
              <a:t> Team!</a:t>
            </a:r>
            <a:endParaRPr lang="nl-BE" sz="1985" b="1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51">
            <a:extLst>
              <a:ext uri="{FF2B5EF4-FFF2-40B4-BE49-F238E27FC236}">
                <a16:creationId xmlns:a16="http://schemas.microsoft.com/office/drawing/2014/main" id="{10C99D80-6082-4AE5-9BA4-CB0502680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93" y="7226398"/>
            <a:ext cx="2508204" cy="336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67" tIns="49008" rIns="99767" bIns="49008">
            <a:spAutoFit/>
          </a:bodyPr>
          <a:lstStyle/>
          <a:p>
            <a:pPr algn="r" defTabSz="1008126" eaLnBrk="0" hangingPunct="0"/>
            <a:r>
              <a:rPr lang="en-GB" sz="1544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Amiot</a:t>
            </a:r>
            <a:r>
              <a:rPr lang="en-GB" sz="1544" i="1" dirty="0">
                <a:solidFill>
                  <a:srgbClr val="000000"/>
                </a:solidFill>
                <a:latin typeface="Arial" charset="0"/>
                <a:cs typeface="Arial" charset="0"/>
              </a:rPr>
              <a:t> et al. </a:t>
            </a:r>
            <a:r>
              <a:rPr lang="en-GB" sz="1544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Clin</a:t>
            </a:r>
            <a:r>
              <a:rPr lang="en-GB" sz="1544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sz="1544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Nutr</a:t>
            </a:r>
            <a:r>
              <a:rPr lang="en-GB" sz="1544" i="1" dirty="0">
                <a:solidFill>
                  <a:srgbClr val="000000"/>
                </a:solidFill>
                <a:latin typeface="Arial" charset="0"/>
                <a:cs typeface="Arial" charset="0"/>
              </a:rPr>
              <a:t> 2013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77B98E-A4F9-4F72-92F5-E9094A66E433}"/>
              </a:ext>
            </a:extLst>
          </p:cNvPr>
          <p:cNvSpPr/>
          <p:nvPr/>
        </p:nvSpPr>
        <p:spPr>
          <a:xfrm>
            <a:off x="4755124" y="3959544"/>
            <a:ext cx="4481791" cy="5262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965403-1306-4D76-9C70-5524ACF46E63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BD900E-0C5B-4BF5-A713-72C25E225A81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A2C6BF-17FB-4E8C-82BB-6D63E784170E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D5213ED-6A31-45DF-B844-52450430F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23419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64B23-B89C-43F6-94B4-22E912A55B22}"/>
              </a:ext>
            </a:extLst>
          </p:cNvPr>
          <p:cNvSpPr/>
          <p:nvPr/>
        </p:nvSpPr>
        <p:spPr>
          <a:xfrm>
            <a:off x="0" y="-1"/>
            <a:ext cx="10693399" cy="756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2948DD-BFF4-49CF-8473-7563071AD1AA}"/>
              </a:ext>
            </a:extLst>
          </p:cNvPr>
          <p:cNvSpPr txBox="1"/>
          <p:nvPr/>
        </p:nvSpPr>
        <p:spPr>
          <a:xfrm>
            <a:off x="523627" y="3062217"/>
            <a:ext cx="2560397" cy="2319019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Abdominal Transplant Surgery: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Jacques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Pirenne</a:t>
            </a:r>
            <a:endParaRPr lang="en-US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 defTabSz="1008126"/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Diethard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Monbaliu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Laurens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Ceulemans</a:t>
            </a:r>
            <a:endParaRPr lang="en-US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 defTabSz="1008126"/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Ina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Jochmans</a:t>
            </a:r>
            <a:endParaRPr lang="en-US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 defTabSz="1008126"/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Mauricio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Sainz-Barriga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Glen Van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Helleputte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 (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coord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)</a:t>
            </a:r>
            <a:endParaRPr lang="nl-BE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4C1292-3ED3-4B5A-85E4-19D7EE6A520D}"/>
              </a:ext>
            </a:extLst>
          </p:cNvPr>
          <p:cNvSpPr txBox="1"/>
          <p:nvPr/>
        </p:nvSpPr>
        <p:spPr>
          <a:xfrm>
            <a:off x="6545867" y="455732"/>
            <a:ext cx="2560397" cy="1130873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Intestinal Failure Surgery: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Albert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Wolthuis</a:t>
            </a:r>
            <a:endParaRPr lang="en-US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 defTabSz="1008126"/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Andre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D’Hoore</a:t>
            </a:r>
            <a:endParaRPr lang="en-US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F22A6-4923-46C1-A872-1743BAC0CA50}"/>
              </a:ext>
            </a:extLst>
          </p:cNvPr>
          <p:cNvSpPr txBox="1"/>
          <p:nvPr/>
        </p:nvSpPr>
        <p:spPr>
          <a:xfrm>
            <a:off x="2085391" y="6312997"/>
            <a:ext cx="2560397" cy="1130873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IF and Tx Dietitian:</a:t>
            </a:r>
            <a:b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Nelle Pauwels</a:t>
            </a:r>
          </a:p>
          <a:p>
            <a:pPr defTabSz="1008126"/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Julie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Vanderstappen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endParaRPr lang="nl-BE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70DA89-671A-422C-B9F3-7525AB2B919C}"/>
              </a:ext>
            </a:extLst>
          </p:cNvPr>
          <p:cNvSpPr txBox="1"/>
          <p:nvPr/>
        </p:nvSpPr>
        <p:spPr>
          <a:xfrm>
            <a:off x="3194827" y="378454"/>
            <a:ext cx="2560397" cy="1130873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IF Nurses:</a:t>
            </a:r>
            <a:b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Nathalie Lauwers</a:t>
            </a:r>
          </a:p>
          <a:p>
            <a:pPr defTabSz="1008126"/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Wendy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Nys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endParaRPr lang="nl-BE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9280B0-33DF-461A-83DD-D69C4A71CA95}"/>
              </a:ext>
            </a:extLst>
          </p:cNvPr>
          <p:cNvSpPr txBox="1"/>
          <p:nvPr/>
        </p:nvSpPr>
        <p:spPr>
          <a:xfrm>
            <a:off x="1145938" y="683014"/>
            <a:ext cx="2560397" cy="1368502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Gastroenterologists:</a:t>
            </a:r>
            <a:b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Tim Vanuytsel</a:t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Martin Hiele</a:t>
            </a:r>
          </a:p>
          <a:p>
            <a:pPr defTabSz="1008126"/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Ilse Hoffman</a:t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endParaRPr lang="nl-BE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F7B879-4EFF-4BDC-9712-34F92F9E3547}"/>
              </a:ext>
            </a:extLst>
          </p:cNvPr>
          <p:cNvSpPr txBox="1"/>
          <p:nvPr/>
        </p:nvSpPr>
        <p:spPr>
          <a:xfrm>
            <a:off x="4003623" y="5486895"/>
            <a:ext cx="2560397" cy="1606131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HPN Pharmacy: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Lutgart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 De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Pourcq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Nathalie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Moerman</a:t>
            </a:r>
            <a:endParaRPr lang="en-US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 defTabSz="1008126"/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Peter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Declercq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Katrien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Cosaert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Marleen Pijpops</a:t>
            </a:r>
            <a:endParaRPr lang="nl-BE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FB4556-A50A-4488-A824-FA1FCBA8A7DA}"/>
              </a:ext>
            </a:extLst>
          </p:cNvPr>
          <p:cNvSpPr txBox="1"/>
          <p:nvPr/>
        </p:nvSpPr>
        <p:spPr>
          <a:xfrm>
            <a:off x="6927555" y="4973240"/>
            <a:ext cx="2560397" cy="893244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IF Ward: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Christine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Amant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 + team</a:t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Ingrid Van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Dessel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 + team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1F6560-4055-4D62-9928-88675F6DA279}"/>
              </a:ext>
            </a:extLst>
          </p:cNvPr>
          <p:cNvSpPr txBox="1"/>
          <p:nvPr/>
        </p:nvSpPr>
        <p:spPr>
          <a:xfrm>
            <a:off x="5763509" y="5634253"/>
            <a:ext cx="2560397" cy="655615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Tx Ward: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Carine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Breunig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 + team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775CDD-001B-46B5-850D-9331308DA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03" y="1843807"/>
            <a:ext cx="2645264" cy="33760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2C7718-5F7B-4F4D-AF0A-F0C33481CB35}"/>
              </a:ext>
            </a:extLst>
          </p:cNvPr>
          <p:cNvSpPr txBox="1"/>
          <p:nvPr/>
        </p:nvSpPr>
        <p:spPr>
          <a:xfrm>
            <a:off x="1205448" y="5310524"/>
            <a:ext cx="2560397" cy="1130873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PhD Students: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Emilio Canovai</a:t>
            </a:r>
          </a:p>
          <a:p>
            <a:pPr defTabSz="1008126"/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Mathias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Clarysse</a:t>
            </a:r>
            <a:endParaRPr lang="en-US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 defTabSz="1008126"/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Lucas Wauters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C5BFDE-FA42-435D-9BEA-D6A2E71D7B9D}"/>
              </a:ext>
            </a:extLst>
          </p:cNvPr>
          <p:cNvSpPr txBox="1"/>
          <p:nvPr/>
        </p:nvSpPr>
        <p:spPr>
          <a:xfrm>
            <a:off x="8039291" y="1006596"/>
            <a:ext cx="2560397" cy="893244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IV Access Surgery</a:t>
            </a:r>
            <a:b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Marguerite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Stas</a:t>
            </a:r>
            <a:endParaRPr lang="en-US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 defTabSz="1008126"/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Veerle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Boecxstaens</a:t>
            </a:r>
            <a:endParaRPr lang="nl-BE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9D7614-CC35-4901-A58B-C678FF835CCF}"/>
              </a:ext>
            </a:extLst>
          </p:cNvPr>
          <p:cNvSpPr txBox="1"/>
          <p:nvPr/>
        </p:nvSpPr>
        <p:spPr>
          <a:xfrm>
            <a:off x="7776006" y="1890350"/>
            <a:ext cx="2560397" cy="1843760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CVC Specialist Nurses</a:t>
            </a:r>
            <a:b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Sophie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Detailleur</a:t>
            </a:r>
            <a:endParaRPr lang="en-US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 defTabSz="1008126"/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Martine Jerome</a:t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Lieve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Goossens</a:t>
            </a:r>
            <a:endParaRPr lang="en-US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  <a:p>
            <a:pPr defTabSz="1008126"/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Christel Janssens</a:t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Els Van Der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Mynsbrugge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endParaRPr lang="nl-BE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73B586-8AB5-447F-8FA1-F8253DFC3D44}"/>
              </a:ext>
            </a:extLst>
          </p:cNvPr>
          <p:cNvSpPr txBox="1"/>
          <p:nvPr/>
        </p:nvSpPr>
        <p:spPr>
          <a:xfrm>
            <a:off x="8532310" y="3500086"/>
            <a:ext cx="2560397" cy="655615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Pathology</a:t>
            </a:r>
            <a:b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Gert De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Hertogh</a:t>
            </a:r>
            <a:endParaRPr lang="nl-BE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386B29-76FD-4B6B-8233-C7B3FBD3587C}"/>
              </a:ext>
            </a:extLst>
          </p:cNvPr>
          <p:cNvSpPr txBox="1"/>
          <p:nvPr/>
        </p:nvSpPr>
        <p:spPr>
          <a:xfrm>
            <a:off x="7609376" y="4125362"/>
            <a:ext cx="2560397" cy="893244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Radiology</a:t>
            </a:r>
            <a:b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Dirk Van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Beckevoort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 – Geert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Maleux</a:t>
            </a:r>
            <a:endParaRPr lang="nl-BE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6CAF2B-788E-49F2-A909-9EF67EDBF224}"/>
              </a:ext>
            </a:extLst>
          </p:cNvPr>
          <p:cNvSpPr txBox="1"/>
          <p:nvPr/>
        </p:nvSpPr>
        <p:spPr>
          <a:xfrm>
            <a:off x="4870347" y="81408"/>
            <a:ext cx="2560397" cy="1130873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Intensive Care Unit:</a:t>
            </a:r>
            <a:b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Yves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Debaveye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/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Jan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Gunst</a:t>
            </a: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 </a:t>
            </a:r>
            <a:b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Geert </a:t>
            </a:r>
            <a:r>
              <a:rPr lang="en-US" sz="1544" dirty="0" err="1">
                <a:solidFill>
                  <a:srgbClr val="333399"/>
                </a:solidFill>
                <a:latin typeface="Arial" charset="0"/>
                <a:cs typeface="Arial" charset="0"/>
              </a:rPr>
              <a:t>Meyfroidt</a:t>
            </a:r>
            <a:endParaRPr lang="nl-BE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C474E7-5C90-4B12-B19B-6F280FF72CB1}"/>
              </a:ext>
            </a:extLst>
          </p:cNvPr>
          <p:cNvSpPr txBox="1"/>
          <p:nvPr/>
        </p:nvSpPr>
        <p:spPr>
          <a:xfrm>
            <a:off x="356997" y="2381201"/>
            <a:ext cx="2560397" cy="655615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  <a:t>Study Coordinator</a:t>
            </a:r>
            <a:br>
              <a:rPr lang="en-US" sz="1544" b="1" dirty="0">
                <a:solidFill>
                  <a:srgbClr val="333399"/>
                </a:solidFill>
                <a:latin typeface="Arial" charset="0"/>
                <a:cs typeface="Arial" charset="0"/>
              </a:rPr>
            </a:br>
            <a:r>
              <a:rPr lang="en-US" sz="1544" dirty="0">
                <a:solidFill>
                  <a:srgbClr val="333399"/>
                </a:solidFill>
                <a:latin typeface="Arial" charset="0"/>
                <a:cs typeface="Arial" charset="0"/>
              </a:rPr>
              <a:t>Karlien Geboers</a:t>
            </a:r>
            <a:endParaRPr lang="nl-BE" sz="1544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D41476-E298-4862-BCA3-7E89491D0645}"/>
              </a:ext>
            </a:extLst>
          </p:cNvPr>
          <p:cNvSpPr txBox="1"/>
          <p:nvPr/>
        </p:nvSpPr>
        <p:spPr>
          <a:xfrm>
            <a:off x="738188" y="1857857"/>
            <a:ext cx="2560397" cy="485824"/>
          </a:xfrm>
          <a:prstGeom prst="rect">
            <a:avLst/>
          </a:prstGeom>
          <a:noFill/>
        </p:spPr>
        <p:txBody>
          <a:bodyPr wrap="square" lIns="89306" tIns="89306" rIns="89306" bIns="89306" rtlCol="0">
            <a:spAutoFit/>
          </a:bodyPr>
          <a:lstStyle/>
          <a:p>
            <a:pPr defTabSz="1008126"/>
            <a:r>
              <a:rPr lang="en-US" sz="1985" b="1" dirty="0" err="1">
                <a:solidFill>
                  <a:srgbClr val="333399"/>
                </a:solidFill>
                <a:latin typeface="Arial" charset="0"/>
                <a:cs typeface="Arial" charset="0"/>
              </a:rPr>
              <a:t>Patiënt</a:t>
            </a:r>
            <a:endParaRPr lang="nl-BE" sz="1985" dirty="0">
              <a:solidFill>
                <a:srgbClr val="333399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8EA43F-F1B8-4087-8F3E-5E43D0D4D38C}"/>
              </a:ext>
            </a:extLst>
          </p:cNvPr>
          <p:cNvSpPr/>
          <p:nvPr/>
        </p:nvSpPr>
        <p:spPr>
          <a:xfrm>
            <a:off x="523627" y="1843807"/>
            <a:ext cx="1883552" cy="5373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146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05" y="2520421"/>
            <a:ext cx="2865021" cy="286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061985" y="1476375"/>
            <a:ext cx="9039340" cy="6039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039" indent="-315039" defTabSz="1008126">
              <a:spcAft>
                <a:spcPts val="662"/>
              </a:spcAft>
              <a:buFont typeface="Arial" panose="020B0604020202020204" pitchFamily="34" charset="0"/>
              <a:buChar char="•"/>
            </a:pPr>
            <a:r>
              <a:rPr lang="nl-BE" sz="2646" b="1" dirty="0">
                <a:solidFill>
                  <a:srgbClr val="000066"/>
                </a:solidFill>
                <a:latin typeface="Arial" charset="0"/>
                <a:cs typeface="Arial" charset="0"/>
              </a:rPr>
              <a:t>PPI (proton pomp inhibitor, zuurremmers)</a:t>
            </a:r>
            <a:r>
              <a:rPr lang="nl-BE" sz="2646" dirty="0">
                <a:solidFill>
                  <a:srgbClr val="000066"/>
                </a:solidFill>
                <a:latin typeface="Arial" charset="0"/>
                <a:cs typeface="Arial" charset="0"/>
              </a:rPr>
              <a:t>:</a:t>
            </a:r>
            <a:br>
              <a:rPr lang="nl-BE" sz="2646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r>
              <a:rPr lang="nl-BE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omeprazole</a:t>
            </a:r>
            <a:r>
              <a:rPr lang="nl-BE" sz="2646" dirty="0">
                <a:solidFill>
                  <a:srgbClr val="000066"/>
                </a:solidFill>
                <a:latin typeface="Arial" charset="0"/>
                <a:cs typeface="Arial" charset="0"/>
              </a:rPr>
              <a:t>, pantoprazole, … 2x40mg/dag</a:t>
            </a:r>
            <a: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  <a:t/>
            </a:r>
            <a:b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  <a:t>Vooral effectief bij hogere stoma-output (&gt;2.5L) en netto-secretie</a:t>
            </a:r>
            <a:b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  <a:t>Wordt geabsorbeerd &lt; 50cm jejunum</a:t>
            </a:r>
            <a:b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r>
              <a:rPr lang="en-US" sz="1985" dirty="0">
                <a:solidFill>
                  <a:srgbClr val="000066"/>
                </a:solidFill>
                <a:latin typeface="Arial" charset="0"/>
                <a:cs typeface="Arial" charset="0"/>
              </a:rPr>
              <a:t/>
            </a:r>
            <a:br>
              <a:rPr lang="en-US" sz="1985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r>
              <a:rPr lang="en-US" sz="1985" dirty="0" err="1">
                <a:solidFill>
                  <a:srgbClr val="000066"/>
                </a:solidFill>
                <a:latin typeface="Arial" charset="0"/>
                <a:cs typeface="Arial" charset="0"/>
              </a:rPr>
              <a:t>Soms</a:t>
            </a:r>
            <a:r>
              <a:rPr lang="en-US" sz="198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985" dirty="0" err="1">
                <a:solidFill>
                  <a:srgbClr val="000066"/>
                </a:solidFill>
                <a:latin typeface="Arial" charset="0"/>
                <a:cs typeface="Arial" charset="0"/>
              </a:rPr>
              <a:t>ook</a:t>
            </a:r>
            <a:r>
              <a:rPr lang="en-US" sz="1985" dirty="0">
                <a:solidFill>
                  <a:srgbClr val="000066"/>
                </a:solidFill>
                <a:latin typeface="Arial" charset="0"/>
                <a:cs typeface="Arial" charset="0"/>
              </a:rPr>
              <a:t> via de </a:t>
            </a:r>
            <a:r>
              <a:rPr lang="en-US" sz="1985" dirty="0" err="1">
                <a:solidFill>
                  <a:srgbClr val="000066"/>
                </a:solidFill>
                <a:latin typeface="Arial" charset="0"/>
                <a:cs typeface="Arial" charset="0"/>
              </a:rPr>
              <a:t>katheter</a:t>
            </a:r>
            <a:r>
              <a:rPr lang="en-US" sz="1985" dirty="0">
                <a:solidFill>
                  <a:srgbClr val="000066"/>
                </a:solidFill>
                <a:latin typeface="Arial" charset="0"/>
                <a:cs typeface="Arial" charset="0"/>
              </a:rPr>
              <a:t> (attest!)</a:t>
            </a:r>
          </a:p>
          <a:p>
            <a:pPr marL="315039" indent="-315039" defTabSz="1008126">
              <a:spcAft>
                <a:spcPts val="662"/>
              </a:spcAft>
              <a:buFont typeface="Arial" panose="020B0604020202020204" pitchFamily="34" charset="0"/>
              <a:buChar char="•"/>
            </a:pPr>
            <a:endParaRPr lang="en-US" sz="1985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315039" indent="-315039" defTabSz="1008126">
              <a:spcAft>
                <a:spcPts val="662"/>
              </a:spcAft>
              <a:buFont typeface="Arial" panose="020B0604020202020204" pitchFamily="34" charset="0"/>
              <a:buChar char="•"/>
            </a:pPr>
            <a:endParaRPr lang="en-US" sz="1985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315039" indent="-315039" defTabSz="1008126">
              <a:spcAft>
                <a:spcPts val="662"/>
              </a:spcAft>
              <a:buFont typeface="Arial" panose="020B0604020202020204" pitchFamily="34" charset="0"/>
              <a:buChar char="•"/>
            </a:pPr>
            <a:endParaRPr lang="en-US" sz="1985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315039" indent="-315039" defTabSz="1008126">
              <a:spcAft>
                <a:spcPts val="662"/>
              </a:spcAft>
              <a:buFont typeface="Arial" panose="020B0604020202020204" pitchFamily="34" charset="0"/>
              <a:buChar char="•"/>
            </a:pPr>
            <a:endParaRPr lang="nl-BE" sz="1985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315039" indent="-315039" defTabSz="1008126">
              <a:spcAft>
                <a:spcPts val="662"/>
              </a:spcAft>
              <a:buFont typeface="Arial" panose="020B0604020202020204" pitchFamily="34" charset="0"/>
              <a:buChar char="•"/>
            </a:pPr>
            <a:r>
              <a:rPr lang="nl-BE" sz="2646" dirty="0">
                <a:solidFill>
                  <a:srgbClr val="000066"/>
                </a:solidFill>
                <a:latin typeface="Arial" charset="0"/>
                <a:cs typeface="Arial" charset="0"/>
              </a:rPr>
              <a:t>Transit-vertragende medicatie: </a:t>
            </a:r>
            <a:r>
              <a:rPr lang="nl-BE" sz="2646" b="1" dirty="0">
                <a:solidFill>
                  <a:srgbClr val="000066"/>
                </a:solidFill>
                <a:latin typeface="Arial" charset="0"/>
                <a:cs typeface="Arial" charset="0"/>
              </a:rPr>
              <a:t>loperamide en codeine</a:t>
            </a:r>
            <a: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  <a:t/>
            </a:r>
            <a:b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r>
              <a:rPr lang="nl-BE" sz="1985" b="1" dirty="0">
                <a:solidFill>
                  <a:srgbClr val="000066"/>
                </a:solidFill>
                <a:latin typeface="Arial" charset="0"/>
                <a:cs typeface="Arial" charset="0"/>
              </a:rPr>
              <a:t>Loperamide: </a:t>
            </a:r>
            <a: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  <a:t>steeds 4x/dag (15-30 min voor maaltijd en 22h)</a:t>
            </a:r>
            <a:b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  <a:t>	             max dosis 4x16 per dag (64 capsules per dag)</a:t>
            </a:r>
            <a:b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  <a:t>	             smelttabletten of </a:t>
            </a:r>
            <a:r>
              <a:rPr lang="nl-BE" sz="1985" u="sng" dirty="0">
                <a:solidFill>
                  <a:srgbClr val="000066"/>
                </a:solidFill>
                <a:latin typeface="Arial" charset="0"/>
                <a:cs typeface="Arial" charset="0"/>
              </a:rPr>
              <a:t>capsules</a:t>
            </a:r>
            <a: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  <a:t> (ev openen)</a:t>
            </a:r>
            <a:b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  <a:t>	Vraag uw attest! (enkel voor capsules)</a:t>
            </a:r>
            <a:b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  <a:t/>
            </a:r>
            <a:b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r>
              <a:rPr lang="nl-BE" sz="1985" b="1" dirty="0">
                <a:solidFill>
                  <a:srgbClr val="000066"/>
                </a:solidFill>
                <a:latin typeface="Arial" charset="0"/>
                <a:cs typeface="Arial" charset="0"/>
              </a:rPr>
              <a:t>Codeine fosfaat (magistraal):</a:t>
            </a:r>
            <a:r>
              <a:rPr lang="nl-BE" sz="1985" dirty="0">
                <a:solidFill>
                  <a:srgbClr val="000066"/>
                </a:solidFill>
                <a:latin typeface="Arial" charset="0"/>
                <a:cs typeface="Arial" charset="0"/>
              </a:rPr>
              <a:t>	start aan 4x/dag (30 of 60mg per keer)</a:t>
            </a:r>
            <a:endParaRPr lang="nl-BE" sz="2646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Behandeling</a:t>
            </a:r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: </a:t>
            </a:r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medicatie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AutoShape 2" descr="Afbeeldingsresultaat voor zoute nootjes"/>
          <p:cNvSpPr>
            <a:spLocks noChangeAspect="1" noChangeArrowheads="1"/>
          </p:cNvSpPr>
          <p:nvPr/>
        </p:nvSpPr>
        <p:spPr bwMode="auto">
          <a:xfrm>
            <a:off x="270853" y="-150525"/>
            <a:ext cx="336056" cy="33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pPr defTabSz="1008126"/>
            <a:endParaRPr lang="nl-BE" sz="1985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A8F867-5365-447C-A418-83F5EC89609E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A2A5CA-BEE1-45B6-AED7-82A148710B86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0FE6F9-8EE3-4CAD-A735-EAB722E4DEB4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728C7D-AFE4-4951-B647-5EB80BE6B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3235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Behandeling</a:t>
            </a:r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: </a:t>
            </a:r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medicatie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AutoShape 2" descr="Afbeeldingsresultaat voor zoute nootjes"/>
          <p:cNvSpPr>
            <a:spLocks noChangeAspect="1" noChangeArrowheads="1"/>
          </p:cNvSpPr>
          <p:nvPr/>
        </p:nvSpPr>
        <p:spPr bwMode="auto">
          <a:xfrm>
            <a:off x="270853" y="-150525"/>
            <a:ext cx="336056" cy="33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pPr defTabSz="1008126"/>
            <a:endParaRPr lang="nl-BE" sz="1985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3946" t="32007" r="16101" b="22198"/>
          <a:stretch/>
        </p:blipFill>
        <p:spPr>
          <a:xfrm>
            <a:off x="1650083" y="1680280"/>
            <a:ext cx="7561263" cy="4872814"/>
          </a:xfrm>
          <a:prstGeom prst="rect">
            <a:avLst/>
          </a:prstGeom>
        </p:spPr>
      </p:pic>
      <p:sp>
        <p:nvSpPr>
          <p:cNvPr id="10" name="Rectangle 51"/>
          <p:cNvSpPr>
            <a:spLocks noChangeArrowheads="1"/>
          </p:cNvSpPr>
          <p:nvPr/>
        </p:nvSpPr>
        <p:spPr bwMode="auto">
          <a:xfrm>
            <a:off x="7393628" y="7141193"/>
            <a:ext cx="2993914" cy="336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67" tIns="49008" rIns="99767" bIns="49008">
            <a:spAutoFit/>
          </a:bodyPr>
          <a:lstStyle/>
          <a:p>
            <a:pPr algn="r" defTabSz="1008126" eaLnBrk="0" hangingPunct="0"/>
            <a:r>
              <a:rPr lang="en-GB" sz="1544" i="1" dirty="0">
                <a:solidFill>
                  <a:srgbClr val="000066"/>
                </a:solidFill>
                <a:latin typeface="Arial" charset="0"/>
                <a:cs typeface="Arial" charset="0"/>
              </a:rPr>
              <a:t>Nightingale et al. </a:t>
            </a:r>
            <a:r>
              <a:rPr lang="en-GB" sz="1544" i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Clin</a:t>
            </a:r>
            <a:r>
              <a:rPr lang="en-GB" sz="1544" i="1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GB" sz="1544" i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Nutr</a:t>
            </a:r>
            <a:r>
              <a:rPr lang="en-GB" sz="1544" i="1" dirty="0">
                <a:solidFill>
                  <a:srgbClr val="000066"/>
                </a:solidFill>
                <a:latin typeface="Arial" charset="0"/>
                <a:cs typeface="Arial" charset="0"/>
              </a:rPr>
              <a:t> 1992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653871" y="3564185"/>
            <a:ext cx="4200701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sz="1985" b="1" dirty="0">
                <a:solidFill>
                  <a:srgbClr val="000000"/>
                </a:solidFill>
                <a:latin typeface="Arial" charset="0"/>
                <a:cs typeface="Arial" charset="0"/>
              </a:rPr>
              <a:t>Natrium </a:t>
            </a:r>
            <a:r>
              <a:rPr lang="en-US" sz="1985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verlies</a:t>
            </a:r>
            <a:r>
              <a:rPr lang="en-US" sz="1985" b="1" dirty="0">
                <a:solidFill>
                  <a:srgbClr val="000000"/>
                </a:solidFill>
                <a:latin typeface="Arial" charset="0"/>
                <a:cs typeface="Arial" charset="0"/>
              </a:rPr>
              <a:t> per dag</a:t>
            </a:r>
            <a:endParaRPr lang="nl-BE" sz="1985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10995" y="1680280"/>
            <a:ext cx="2240374" cy="1680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CEA8FE-C2EE-476D-A221-C71A411317B7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5B8A64-9946-477B-8502-5AC3CFF2D34C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30E114-4386-4450-A837-D3297E807558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4F5A98-2688-4BC9-BD46-1B5B668F11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00815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Classificatie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752087" y="1512253"/>
            <a:ext cx="3242373" cy="1410438"/>
            <a:chOff x="3015712" y="1367368"/>
            <a:chExt cx="2940804" cy="1279255"/>
          </a:xfrm>
        </p:grpSpPr>
        <p:sp>
          <p:nvSpPr>
            <p:cNvPr id="36" name="Rounded Rectangle 35"/>
            <p:cNvSpPr/>
            <p:nvPr/>
          </p:nvSpPr>
          <p:spPr>
            <a:xfrm>
              <a:off x="3015712" y="1367368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51479" y="1699281"/>
              <a:ext cx="2286000" cy="45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8126"/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Short Bowel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4047" y="3576693"/>
            <a:ext cx="3242373" cy="1410438"/>
            <a:chOff x="156274" y="2941447"/>
            <a:chExt cx="2940804" cy="1279255"/>
          </a:xfrm>
        </p:grpSpPr>
        <p:sp>
          <p:nvSpPr>
            <p:cNvPr id="35" name="Rounded Rectangle 34"/>
            <p:cNvSpPr/>
            <p:nvPr/>
          </p:nvSpPr>
          <p:spPr>
            <a:xfrm>
              <a:off x="156274" y="2941447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1553" y="3252348"/>
              <a:ext cx="2690247" cy="45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8126"/>
              <a:r>
                <a:rPr lang="en-US" sz="2646" b="1" u="sng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Fistels</a:t>
              </a:r>
              <a:endParaRPr lang="nl-BE" sz="2646" b="1" u="sng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26980" y="3576692"/>
            <a:ext cx="3242373" cy="1428831"/>
            <a:chOff x="5777639" y="2963369"/>
            <a:chExt cx="2940804" cy="1295938"/>
          </a:xfrm>
        </p:grpSpPr>
        <p:sp>
          <p:nvSpPr>
            <p:cNvPr id="37" name="Rounded Rectangle 36"/>
            <p:cNvSpPr/>
            <p:nvPr/>
          </p:nvSpPr>
          <p:spPr>
            <a:xfrm>
              <a:off x="5777639" y="2963369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05041" y="3067682"/>
              <a:ext cx="2286000" cy="119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Stoornissen</a:t>
              </a:r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van de </a:t>
              </a:r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motiliteit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137001" y="5646739"/>
            <a:ext cx="3242373" cy="1410438"/>
            <a:chOff x="5263396" y="4991781"/>
            <a:chExt cx="2940804" cy="1279255"/>
          </a:xfrm>
        </p:grpSpPr>
        <p:sp>
          <p:nvSpPr>
            <p:cNvPr id="26" name="Rounded Rectangle 25"/>
            <p:cNvSpPr/>
            <p:nvPr/>
          </p:nvSpPr>
          <p:spPr>
            <a:xfrm>
              <a:off x="5263396" y="4991781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35169" y="5047962"/>
              <a:ext cx="2647627" cy="119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Ernstige</a:t>
              </a:r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aantasting</a:t>
              </a:r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van het </a:t>
              </a:r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slijmvlies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287970" y="5618254"/>
            <a:ext cx="3242373" cy="1410438"/>
            <a:chOff x="938077" y="5008498"/>
            <a:chExt cx="2940804" cy="1279255"/>
          </a:xfrm>
        </p:grpSpPr>
        <p:sp>
          <p:nvSpPr>
            <p:cNvPr id="34" name="Rounded Rectangle 33"/>
            <p:cNvSpPr/>
            <p:nvPr/>
          </p:nvSpPr>
          <p:spPr>
            <a:xfrm>
              <a:off x="938077" y="5008498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65479" y="5400575"/>
              <a:ext cx="2286000" cy="45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Obstructies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16546" y="3862137"/>
            <a:ext cx="2260309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126"/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5 </a:t>
            </a:r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grote</a:t>
            </a:r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oorzaken</a:t>
            </a:r>
            <a:endParaRPr lang="nl-BE" sz="2646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139148" y="3932042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5023679" y="3156528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ight Arrow 26"/>
          <p:cNvSpPr/>
          <p:nvPr/>
        </p:nvSpPr>
        <p:spPr>
          <a:xfrm rot="10800000">
            <a:off x="3750435" y="3938500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ight Arrow 27"/>
          <p:cNvSpPr/>
          <p:nvPr/>
        </p:nvSpPr>
        <p:spPr>
          <a:xfrm rot="7715352">
            <a:off x="4465014" y="4869591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ight Arrow 28"/>
          <p:cNvSpPr/>
          <p:nvPr/>
        </p:nvSpPr>
        <p:spPr>
          <a:xfrm rot="3286929">
            <a:off x="5521391" y="4870872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4F4736-3AE5-410A-9161-498443A9687E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916FD9-E732-491E-8F47-B3759CF39DEB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785A6CD-A6F1-4594-998E-0E4125A96199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D288F96-88DD-480B-ACBB-F8019717E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58544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ttoo on his arm&#10;&#10;Description automatically generated">
            <a:extLst>
              <a:ext uri="{FF2B5EF4-FFF2-40B4-BE49-F238E27FC236}">
                <a16:creationId xmlns:a16="http://schemas.microsoft.com/office/drawing/2014/main" id="{701638EB-E297-4F95-A848-F64AC58E79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1781057"/>
            <a:ext cx="4723273" cy="3542455"/>
          </a:xfrm>
          <a:prstGeom prst="rect">
            <a:avLst/>
          </a:prstGeom>
        </p:spPr>
      </p:pic>
      <p:pic>
        <p:nvPicPr>
          <p:cNvPr id="7" name="Picture 6" descr="A close up of a tattoo&#10;&#10;Description automatically generated">
            <a:extLst>
              <a:ext uri="{FF2B5EF4-FFF2-40B4-BE49-F238E27FC236}">
                <a16:creationId xmlns:a16="http://schemas.microsoft.com/office/drawing/2014/main" id="{E9DB0AAC-030C-4DD2-B7DA-CCEBC767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99" y="1764295"/>
            <a:ext cx="3915240" cy="52203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EB21C3-8A76-451F-9924-072BEBE7576C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0B3A32-D9D3-4774-A839-B50BCBE0D77B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2D9C61-BE8F-49D5-A25F-90743E288D0F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5FF2F9-9DF4-46DB-9534-2A540B757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1" name="Rectangle 14">
            <a:extLst>
              <a:ext uri="{FF2B5EF4-FFF2-40B4-BE49-F238E27FC236}">
                <a16:creationId xmlns:a16="http://schemas.microsoft.com/office/drawing/2014/main" id="{7F68A0B1-D212-4D82-9996-D9EE336AA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Fistels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4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food&#10;&#10;Description automatically generated">
            <a:extLst>
              <a:ext uri="{FF2B5EF4-FFF2-40B4-BE49-F238E27FC236}">
                <a16:creationId xmlns:a16="http://schemas.microsoft.com/office/drawing/2014/main" id="{B10AC623-65E5-4774-8CC6-81D8F29D1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54159" y="1053613"/>
            <a:ext cx="5304039" cy="70720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C28CB1-A56C-4378-AFB8-E83906E98E0D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EC617B-095A-4B81-8894-C9A1EDF66030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2A708C-AE17-41A3-8ED2-B8E6EF1BF00A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D67FF8-9990-4972-90BA-5934CB43A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0" name="Rectangle 14">
            <a:extLst>
              <a:ext uri="{FF2B5EF4-FFF2-40B4-BE49-F238E27FC236}">
                <a16:creationId xmlns:a16="http://schemas.microsoft.com/office/drawing/2014/main" id="{BCCCF439-BD8E-40E8-868F-E1EBCED1C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Fistels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94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Fistels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AutoShape 2" descr="Image result for sandostatine"/>
          <p:cNvSpPr>
            <a:spLocks noChangeAspect="1" noChangeArrowheads="1"/>
          </p:cNvSpPr>
          <p:nvPr/>
        </p:nvSpPr>
        <p:spPr bwMode="auto">
          <a:xfrm>
            <a:off x="375870" y="-150525"/>
            <a:ext cx="336056" cy="33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pPr defTabSz="1008126"/>
            <a:endParaRPr lang="nl-BE" sz="1985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9242" y="1597691"/>
            <a:ext cx="9792313" cy="5792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Klassieke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 (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voorbijgestreefde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)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behandeling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: </a:t>
            </a:r>
          </a:p>
          <a:p>
            <a:pPr defTabSz="1008126"/>
            <a:endParaRPr lang="en-US" sz="2646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1008126"/>
            <a:endParaRPr lang="en-US" sz="2646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1008126"/>
            <a:endParaRPr lang="en-US" sz="2646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1008126"/>
            <a:endParaRPr lang="en-US" sz="2646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1008126"/>
            <a:endParaRPr lang="en-US" sz="2646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1008126"/>
            <a:endParaRPr lang="en-US" sz="2646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1008126"/>
            <a:endParaRPr lang="en-US" sz="2646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1008126"/>
            <a:endParaRPr lang="en-US" sz="2646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1008126"/>
            <a:endParaRPr lang="en-US" sz="2646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1008126"/>
            <a:endParaRPr lang="en-US" sz="2646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1008126"/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Maar… -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fistels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 die al 6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weken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aanwezig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zijn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genezen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zelden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	  -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psychologische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 impact van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niet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te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eten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	  -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meer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kans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 op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leverschade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 door TPN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bij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niet</a:t>
            </a:r>
            <a:r>
              <a:rPr lang="en-US" sz="2646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00"/>
                </a:solidFill>
                <a:latin typeface="Arial" charset="0"/>
                <a:cs typeface="Arial" charset="0"/>
              </a:rPr>
              <a:t>eten</a:t>
            </a:r>
            <a:endParaRPr lang="en-US" sz="2646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4" descr="http://cache.thephoenix.com/secure/uploadedImages/The_Phoenix/News/News_Stories/COV_DuctTapeMouth.jpg">
            <a:extLst>
              <a:ext uri="{FF2B5EF4-FFF2-40B4-BE49-F238E27FC236}">
                <a16:creationId xmlns:a16="http://schemas.microsoft.com/office/drawing/2014/main" id="{E6B62EE9-D5FF-4FED-9640-5D24B3AA5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579" t="5068" r="2105" b="1182"/>
          <a:stretch>
            <a:fillRect/>
          </a:stretch>
        </p:blipFill>
        <p:spPr bwMode="auto">
          <a:xfrm>
            <a:off x="712848" y="3081247"/>
            <a:ext cx="3376195" cy="2047856"/>
          </a:xfrm>
          <a:prstGeom prst="rect">
            <a:avLst/>
          </a:prstGeom>
          <a:noFill/>
        </p:spPr>
      </p:pic>
      <p:pic>
        <p:nvPicPr>
          <p:cNvPr id="13" name="Picture 4" descr="Image result for sandostatine">
            <a:extLst>
              <a:ext uri="{FF2B5EF4-FFF2-40B4-BE49-F238E27FC236}">
                <a16:creationId xmlns:a16="http://schemas.microsoft.com/office/drawing/2014/main" id="{33D9BD36-109E-46D9-9EC6-8DB046F8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147" y="2326559"/>
            <a:ext cx="1613069" cy="322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">
            <a:extLst>
              <a:ext uri="{FF2B5EF4-FFF2-40B4-BE49-F238E27FC236}">
                <a16:creationId xmlns:a16="http://schemas.microsoft.com/office/drawing/2014/main" id="{5DF6A452-73D6-4A81-BC28-0DFB95095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275" y="2360165"/>
            <a:ext cx="2211501" cy="3490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EFEB08-70D1-438D-9894-D434CC27338F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A00317-962E-4E36-AB59-290A842F65C5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E5529F-AF5B-444C-A59A-4601EA57FC39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079EC3-9A30-4CD6-8BDD-C6A809530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95653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5" descr="Gasthuisberg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1"/>
          <a:stretch>
            <a:fillRect/>
          </a:stretch>
        </p:blipFill>
        <p:spPr bwMode="auto">
          <a:xfrm>
            <a:off x="0" y="-87515"/>
            <a:ext cx="10693400" cy="6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8" descr="leuven-louvain-b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7965"/>
            <a:ext cx="5556735" cy="358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3" descr="leuv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34" y="4153444"/>
            <a:ext cx="5147166" cy="364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918462" y="1932323"/>
            <a:ext cx="2940491" cy="3864645"/>
            <a:chOff x="3276600" y="1752600"/>
            <a:chExt cx="2667000" cy="3505200"/>
          </a:xfrm>
        </p:grpSpPr>
        <p:sp>
          <p:nvSpPr>
            <p:cNvPr id="11" name="Rectangle 10"/>
            <p:cNvSpPr/>
            <p:nvPr/>
          </p:nvSpPr>
          <p:spPr>
            <a:xfrm>
              <a:off x="3276600" y="1752600"/>
              <a:ext cx="2667000" cy="3505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 fontAlgn="auto">
                <a:spcBef>
                  <a:spcPts val="0"/>
                </a:spcBef>
                <a:spcAft>
                  <a:spcPts val="0"/>
                </a:spcAft>
              </a:pPr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1882772"/>
              <a:ext cx="2590800" cy="3306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4445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Fistels</a:t>
            </a:r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: </a:t>
            </a:r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heelkunde</a:t>
            </a:r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?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AutoShape 2" descr="Image result for sandostatine"/>
          <p:cNvSpPr>
            <a:spLocks noChangeAspect="1" noChangeArrowheads="1"/>
          </p:cNvSpPr>
          <p:nvPr/>
        </p:nvSpPr>
        <p:spPr bwMode="auto">
          <a:xfrm>
            <a:off x="375870" y="-150525"/>
            <a:ext cx="336056" cy="33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pPr defTabSz="1008126"/>
            <a:endParaRPr lang="nl-BE" sz="1985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9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371718"/>
              </p:ext>
            </p:extLst>
          </p:nvPr>
        </p:nvGraphicFramePr>
        <p:xfrm>
          <a:off x="415265" y="2018441"/>
          <a:ext cx="9722876" cy="3652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0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5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8751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3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3500" u="none" strike="noStrike" noProof="0" dirty="0" err="1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Vroeg</a:t>
                      </a:r>
                      <a:endParaRPr lang="en-GB" sz="3500" b="0" i="0" u="none" strike="noStrike" noProof="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500" u="none" strike="noStrike" noProof="0" dirty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3-12 </a:t>
                      </a:r>
                      <a:r>
                        <a:rPr lang="en-GB" sz="3500" u="none" strike="noStrike" noProof="0" dirty="0" err="1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weken</a:t>
                      </a:r>
                      <a:endParaRPr lang="en-GB" sz="3500" b="0" i="0" u="none" strike="noStrike" noProof="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3500" u="none" strike="noStrike" noProof="0" dirty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6-12 </a:t>
                      </a:r>
                      <a:r>
                        <a:rPr lang="en-GB" sz="3500" u="none" strike="noStrike" noProof="0" dirty="0" err="1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maanden</a:t>
                      </a:r>
                      <a:endParaRPr lang="en-GB" sz="3500" b="0" i="0" u="none" strike="noStrike" noProof="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3500" u="none" strike="noStrike" noProof="0" dirty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&gt;12 </a:t>
                      </a:r>
                      <a:r>
                        <a:rPr lang="en-GB" sz="3500" u="none" strike="noStrike" noProof="0" dirty="0" err="1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maanden</a:t>
                      </a:r>
                      <a:endParaRPr lang="en-GB" sz="3500" b="0" i="0" u="none" strike="noStrike" noProof="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862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500" u="none" strike="noStrike" noProof="0" dirty="0" err="1">
                          <a:effectLst/>
                          <a:latin typeface="Calibri" panose="020F0502020204030204" pitchFamily="34" charset="0"/>
                        </a:rPr>
                        <a:t>Mortaliteit</a:t>
                      </a:r>
                      <a:endParaRPr lang="en-GB" sz="3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500" u="none" strike="noStrike" noProof="0" dirty="0">
                          <a:effectLst/>
                          <a:latin typeface="Calibri" panose="020F0502020204030204" pitchFamily="34" charset="0"/>
                        </a:rPr>
                        <a:t>30-100%</a:t>
                      </a:r>
                      <a:endParaRPr lang="en-GB" sz="3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500" u="none" strike="noStrike" noProof="0" dirty="0">
                          <a:effectLst/>
                          <a:latin typeface="Calibri" panose="020F0502020204030204" pitchFamily="34" charset="0"/>
                        </a:rPr>
                        <a:t>7-20%</a:t>
                      </a:r>
                      <a:endParaRPr lang="en-GB" sz="3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500" u="none" strike="noStrike" noProof="0" dirty="0">
                          <a:effectLst/>
                          <a:latin typeface="Calibri" panose="020F0502020204030204" pitchFamily="34" charset="0"/>
                        </a:rPr>
                        <a:t>3-9%</a:t>
                      </a:r>
                      <a:endParaRPr lang="en-GB" sz="3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500" u="none" strike="noStrike" noProof="0" dirty="0">
                          <a:effectLst/>
                          <a:latin typeface="Calibri" panose="020F0502020204030204" pitchFamily="34" charset="0"/>
                        </a:rPr>
                        <a:t>0-3%</a:t>
                      </a:r>
                      <a:endParaRPr lang="en-GB" sz="3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590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500" u="none" strike="noStrike" noProof="0" dirty="0" err="1">
                          <a:effectLst/>
                          <a:latin typeface="Calibri" panose="020F0502020204030204" pitchFamily="34" charset="0"/>
                        </a:rPr>
                        <a:t>Recidief</a:t>
                      </a:r>
                      <a:endParaRPr lang="en-GB" sz="3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500" u="none" strike="noStrike" noProof="0" dirty="0">
                          <a:effectLst/>
                          <a:latin typeface="Calibri" panose="020F0502020204030204" pitchFamily="34" charset="0"/>
                        </a:rPr>
                        <a:t>40-60%</a:t>
                      </a:r>
                      <a:endParaRPr lang="en-GB" sz="3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500" u="none" strike="noStrike" noProof="0" dirty="0">
                          <a:effectLst/>
                          <a:latin typeface="Calibri" panose="020F0502020204030204" pitchFamily="34" charset="0"/>
                        </a:rPr>
                        <a:t>17-31%</a:t>
                      </a:r>
                      <a:endParaRPr lang="en-GB" sz="3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500" u="none" strike="noStrike" noProof="0" dirty="0">
                          <a:effectLst/>
                          <a:latin typeface="Calibri" panose="020F0502020204030204" pitchFamily="34" charset="0"/>
                        </a:rPr>
                        <a:t>10-14%</a:t>
                      </a:r>
                      <a:endParaRPr lang="en-GB" sz="3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500" u="none" strike="noStrike" noProof="0" dirty="0">
                          <a:effectLst/>
                          <a:latin typeface="Calibri" panose="020F0502020204030204" pitchFamily="34" charset="0"/>
                        </a:rPr>
                        <a:t>3%</a:t>
                      </a:r>
                      <a:endParaRPr lang="en-GB" sz="3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2" marR="10502" marT="1050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6721" y="6017439"/>
            <a:ext cx="9163144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Wacht</a:t>
            </a:r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voldoende</a:t>
            </a:r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lang</a:t>
            </a:r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 (&gt; 6 </a:t>
            </a:r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maanden</a:t>
            </a:r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) </a:t>
            </a:r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vooraleer</a:t>
            </a:r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heelkunde</a:t>
            </a:r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!</a:t>
            </a:r>
            <a:endParaRPr lang="nl-BE" sz="2646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95B8A5-3DB8-41AF-ACF8-914DCF2CAE3C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B7676D-D0A8-4B5C-B743-BCA509BE688A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B80D27-58B7-43D8-81D7-18C9E63ECE48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C017FF-2B4C-4216-8B2C-316B70DE4E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23283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Fistels</a:t>
            </a:r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: </a:t>
            </a:r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heelkunde</a:t>
            </a:r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?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AutoShape 2" descr="Image result for sandostatine"/>
          <p:cNvSpPr>
            <a:spLocks noChangeAspect="1" noChangeArrowheads="1"/>
          </p:cNvSpPr>
          <p:nvPr/>
        </p:nvSpPr>
        <p:spPr bwMode="auto">
          <a:xfrm>
            <a:off x="375870" y="-150525"/>
            <a:ext cx="336056" cy="33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/>
          <a:p>
            <a:pPr defTabSz="1008126"/>
            <a:endParaRPr lang="nl-BE" sz="1985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20" y="1411435"/>
            <a:ext cx="5103852" cy="6784133"/>
          </a:xfrm>
          <a:prstGeom prst="rect">
            <a:avLst/>
          </a:prstGeom>
        </p:spPr>
      </p:pic>
      <p:pic>
        <p:nvPicPr>
          <p:cNvPr id="15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64463" y="2256506"/>
            <a:ext cx="6784134" cy="5093995"/>
          </a:xfrm>
          <a:prstGeom prst="rect">
            <a:avLst/>
          </a:prstGeom>
        </p:spPr>
      </p:pic>
      <p:sp>
        <p:nvSpPr>
          <p:cNvPr id="16" name="Tekstvak 3"/>
          <p:cNvSpPr txBox="1"/>
          <p:nvPr/>
        </p:nvSpPr>
        <p:spPr>
          <a:xfrm>
            <a:off x="6623997" y="7240152"/>
            <a:ext cx="5695867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nl-BE" sz="1323" dirty="0">
                <a:solidFill>
                  <a:srgbClr val="000066"/>
                </a:solidFill>
                <a:latin typeface="Arial" charset="0"/>
                <a:cs typeface="Arial" charset="0"/>
              </a:rPr>
              <a:t>Slide Courtesy: A. de Buck van Overstraeten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090EC7-88CB-4111-AA14-4313A0010856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7D2C0D-048D-461B-B224-C81EF0A4E6A5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43E8F1-A321-4F1C-BA0D-E498B7C9DC09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30D79C-9679-4173-9782-00E7B7963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2703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Classificatie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752087" y="1512253"/>
            <a:ext cx="3242373" cy="1410438"/>
            <a:chOff x="3015712" y="1367368"/>
            <a:chExt cx="2940804" cy="1279255"/>
          </a:xfrm>
        </p:grpSpPr>
        <p:sp>
          <p:nvSpPr>
            <p:cNvPr id="36" name="Rounded Rectangle 35"/>
            <p:cNvSpPr/>
            <p:nvPr/>
          </p:nvSpPr>
          <p:spPr>
            <a:xfrm>
              <a:off x="3015712" y="1367368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51479" y="1699281"/>
              <a:ext cx="2286000" cy="45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8126"/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Short Bowel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4047" y="3576693"/>
            <a:ext cx="3242373" cy="1410438"/>
            <a:chOff x="156274" y="2941447"/>
            <a:chExt cx="2940804" cy="1279255"/>
          </a:xfrm>
        </p:grpSpPr>
        <p:sp>
          <p:nvSpPr>
            <p:cNvPr id="35" name="Rounded Rectangle 34"/>
            <p:cNvSpPr/>
            <p:nvPr/>
          </p:nvSpPr>
          <p:spPr>
            <a:xfrm>
              <a:off x="156274" y="2941447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1553" y="3252348"/>
              <a:ext cx="2690247" cy="45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Fistels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26980" y="3576692"/>
            <a:ext cx="3242373" cy="1428831"/>
            <a:chOff x="5777639" y="2963369"/>
            <a:chExt cx="2940804" cy="1295938"/>
          </a:xfrm>
        </p:grpSpPr>
        <p:sp>
          <p:nvSpPr>
            <p:cNvPr id="37" name="Rounded Rectangle 36"/>
            <p:cNvSpPr/>
            <p:nvPr/>
          </p:nvSpPr>
          <p:spPr>
            <a:xfrm>
              <a:off x="5777639" y="2963369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05041" y="3067682"/>
              <a:ext cx="2286000" cy="119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126"/>
              <a:r>
                <a:rPr lang="en-US" sz="2646" b="1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Stoornissen</a:t>
              </a:r>
              <a:r>
                <a:rPr lang="en-US" sz="2646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van de </a:t>
              </a:r>
              <a:r>
                <a:rPr lang="en-US" sz="2646" b="1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motiliteit</a:t>
              </a:r>
              <a:endParaRPr lang="nl-BE" sz="2646" b="1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137001" y="5646739"/>
            <a:ext cx="3242373" cy="1410438"/>
            <a:chOff x="5263396" y="4991781"/>
            <a:chExt cx="2940804" cy="1279255"/>
          </a:xfrm>
        </p:grpSpPr>
        <p:sp>
          <p:nvSpPr>
            <p:cNvPr id="26" name="Rounded Rectangle 25"/>
            <p:cNvSpPr/>
            <p:nvPr/>
          </p:nvSpPr>
          <p:spPr>
            <a:xfrm>
              <a:off x="5263396" y="4991781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35169" y="5047962"/>
              <a:ext cx="2647627" cy="119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Ernstige</a:t>
              </a:r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aantasting</a:t>
              </a:r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van het </a:t>
              </a:r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slijmvlies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287970" y="5618254"/>
            <a:ext cx="3242373" cy="1410438"/>
            <a:chOff x="938077" y="5008498"/>
            <a:chExt cx="2940804" cy="1279255"/>
          </a:xfrm>
        </p:grpSpPr>
        <p:sp>
          <p:nvSpPr>
            <p:cNvPr id="34" name="Rounded Rectangle 33"/>
            <p:cNvSpPr/>
            <p:nvPr/>
          </p:nvSpPr>
          <p:spPr>
            <a:xfrm>
              <a:off x="938077" y="5008498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65479" y="5400575"/>
              <a:ext cx="2286000" cy="45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Obstructies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16546" y="3862137"/>
            <a:ext cx="2260309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126"/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5 </a:t>
            </a:r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grote</a:t>
            </a:r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oorzaken</a:t>
            </a:r>
            <a:endParaRPr lang="nl-BE" sz="2646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139148" y="3932042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5023679" y="3156528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ight Arrow 26"/>
          <p:cNvSpPr/>
          <p:nvPr/>
        </p:nvSpPr>
        <p:spPr>
          <a:xfrm rot="10800000">
            <a:off x="3750435" y="3938500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ight Arrow 27"/>
          <p:cNvSpPr/>
          <p:nvPr/>
        </p:nvSpPr>
        <p:spPr>
          <a:xfrm rot="7715352">
            <a:off x="4465014" y="4869591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ight Arrow 28"/>
          <p:cNvSpPr/>
          <p:nvPr/>
        </p:nvSpPr>
        <p:spPr>
          <a:xfrm rot="3286929">
            <a:off x="5521391" y="4870872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2B574F-62FF-41E8-9AB1-1118C02D9744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A2BF9D-854D-4E70-829E-E18D5CE2334A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2F0608-8263-49B9-A3C9-A4266EB8D225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E59DC4-2AE8-4754-AEEB-D784683B7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526390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Pseudo-</a:t>
            </a:r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obstructie</a:t>
            </a:r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, </a:t>
            </a:r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motiliteitstoornissen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2B574F-62FF-41E8-9AB1-1118C02D9744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A2BF9D-854D-4E70-829E-E18D5CE2334A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2F0608-8263-49B9-A3C9-A4266EB8D225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E59DC4-2AE8-4754-AEEB-D784683B7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45970E0-A8DD-4ED4-9F4A-36B474C46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" y="2266068"/>
            <a:ext cx="3527739" cy="396283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F07A7D0-7D24-4F02-99F7-37BEA53EB05D}"/>
              </a:ext>
            </a:extLst>
          </p:cNvPr>
          <p:cNvSpPr txBox="1"/>
          <p:nvPr/>
        </p:nvSpPr>
        <p:spPr>
          <a:xfrm>
            <a:off x="3959268" y="2349471"/>
            <a:ext cx="67341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</a:rPr>
              <a:t>Chronic Intestinal Pseudo-Obstruction (CIPO)</a:t>
            </a:r>
          </a:p>
          <a:p>
            <a:r>
              <a:rPr lang="en-US" sz="2800" dirty="0">
                <a:solidFill>
                  <a:srgbClr val="000066"/>
                </a:solidFill>
              </a:rPr>
              <a:t/>
            </a:r>
            <a:br>
              <a:rPr lang="en-US" sz="2800" dirty="0">
                <a:solidFill>
                  <a:srgbClr val="000066"/>
                </a:solidFill>
              </a:rPr>
            </a:br>
            <a:endParaRPr lang="en-US" sz="2800" dirty="0">
              <a:solidFill>
                <a:srgbClr val="000066"/>
              </a:solidFill>
            </a:endParaRPr>
          </a:p>
          <a:p>
            <a:r>
              <a:rPr lang="en-US" sz="2800" b="1" dirty="0" err="1">
                <a:solidFill>
                  <a:srgbClr val="000066"/>
                </a:solidFill>
              </a:rPr>
              <a:t>Behandeling</a:t>
            </a:r>
            <a:r>
              <a:rPr lang="en-US" sz="2800" b="1" dirty="0">
                <a:solidFill>
                  <a:srgbClr val="000066"/>
                </a:solidFill>
              </a:rPr>
              <a:t>:</a:t>
            </a:r>
          </a:p>
          <a:p>
            <a:r>
              <a:rPr lang="en-US" sz="2800" dirty="0" err="1">
                <a:solidFill>
                  <a:srgbClr val="000066"/>
                </a:solidFill>
              </a:rPr>
              <a:t>Medicatie</a:t>
            </a:r>
            <a:r>
              <a:rPr lang="en-US" sz="2800" dirty="0">
                <a:solidFill>
                  <a:srgbClr val="000066"/>
                </a:solidFill>
              </a:rPr>
              <a:t> die </a:t>
            </a:r>
            <a:r>
              <a:rPr lang="en-US" sz="2800" dirty="0" err="1">
                <a:solidFill>
                  <a:srgbClr val="000066"/>
                </a:solidFill>
              </a:rPr>
              <a:t>motiliteit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stimuleren</a:t>
            </a:r>
            <a:endParaRPr lang="en-US" sz="2800" dirty="0">
              <a:solidFill>
                <a:srgbClr val="000066"/>
              </a:solidFill>
            </a:endParaRPr>
          </a:p>
          <a:p>
            <a:r>
              <a:rPr lang="en-US" sz="2800" dirty="0" err="1">
                <a:solidFill>
                  <a:srgbClr val="000066"/>
                </a:solidFill>
              </a:rPr>
              <a:t>Antibiotica</a:t>
            </a:r>
            <a:r>
              <a:rPr lang="en-US" sz="2800" dirty="0">
                <a:solidFill>
                  <a:srgbClr val="000066"/>
                </a:solidFill>
              </a:rPr>
              <a:t> (</a:t>
            </a:r>
            <a:r>
              <a:rPr lang="en-US" sz="2800" dirty="0" err="1">
                <a:solidFill>
                  <a:srgbClr val="000066"/>
                </a:solidFill>
              </a:rPr>
              <a:t>bacteriële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overgroei</a:t>
            </a:r>
            <a:r>
              <a:rPr lang="en-US" sz="2800" dirty="0">
                <a:solidFill>
                  <a:srgbClr val="000066"/>
                </a:solidFill>
              </a:rPr>
              <a:t>)</a:t>
            </a:r>
          </a:p>
          <a:p>
            <a:r>
              <a:rPr lang="en-US" sz="2800" dirty="0" err="1">
                <a:solidFill>
                  <a:srgbClr val="000066"/>
                </a:solidFill>
              </a:rPr>
              <a:t>Frequente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kleine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maaltijden</a:t>
            </a:r>
            <a:endParaRPr lang="nl-BE" sz="28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35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25929" y="1680281"/>
            <a:ext cx="9829641" cy="49953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900" indent="-396900" defTabSz="1008126">
              <a:spcBef>
                <a:spcPts val="639"/>
              </a:spcBef>
            </a:pPr>
            <a:r>
              <a:rPr lang="nl-NL" sz="2205" dirty="0"/>
              <a:t>TPN = ‘</a:t>
            </a:r>
            <a:r>
              <a:rPr lang="nl-NL" sz="2205" dirty="0" err="1"/>
              <a:t>total</a:t>
            </a:r>
            <a:r>
              <a:rPr lang="nl-NL" sz="2205" dirty="0"/>
              <a:t>’ </a:t>
            </a:r>
            <a:r>
              <a:rPr lang="nl-NL" sz="2205" dirty="0" err="1"/>
              <a:t>parenteral</a:t>
            </a:r>
            <a:r>
              <a:rPr lang="nl-NL" sz="2205" dirty="0"/>
              <a:t> </a:t>
            </a:r>
            <a:r>
              <a:rPr lang="nl-NL" sz="2205" dirty="0" err="1"/>
              <a:t>nutrition</a:t>
            </a:r>
            <a:endParaRPr lang="nl-NL" sz="2205" dirty="0"/>
          </a:p>
          <a:p>
            <a:pPr marL="396900" indent="-396900" defTabSz="1008126">
              <a:spcBef>
                <a:spcPts val="639"/>
              </a:spcBef>
            </a:pPr>
            <a:endParaRPr lang="nl-NL" sz="2205" dirty="0"/>
          </a:p>
          <a:p>
            <a:pPr marL="396900" indent="-396900" defTabSz="1008126">
              <a:spcBef>
                <a:spcPts val="639"/>
              </a:spcBef>
            </a:pPr>
            <a:r>
              <a:rPr lang="nl-NL" sz="2205" dirty="0"/>
              <a:t>Jarenlange ervaring (eerste patiënt eind jaren 60)</a:t>
            </a:r>
          </a:p>
          <a:p>
            <a:pPr marL="396900" indent="-396900" defTabSz="1008126">
              <a:spcBef>
                <a:spcPts val="639"/>
              </a:spcBef>
            </a:pPr>
            <a:r>
              <a:rPr lang="nl-NL" sz="2205" dirty="0" smtClean="0"/>
              <a:t>Patiënten </a:t>
            </a:r>
            <a:r>
              <a:rPr lang="nl-NL" sz="2205" dirty="0"/>
              <a:t>die reeds meer dan 20 jaar home TPN krijgen</a:t>
            </a:r>
          </a:p>
          <a:p>
            <a:pPr marL="396900" indent="-396900" defTabSz="1008126">
              <a:spcBef>
                <a:spcPts val="639"/>
              </a:spcBef>
            </a:pPr>
            <a:r>
              <a:rPr lang="nl-NL" sz="2205" dirty="0"/>
              <a:t>UZ Leuven: +/- 120 patiënten</a:t>
            </a:r>
          </a:p>
          <a:p>
            <a:pPr marL="396900" indent="-396900" defTabSz="1008126">
              <a:spcBef>
                <a:spcPts val="639"/>
              </a:spcBef>
            </a:pPr>
            <a:endParaRPr lang="nl-NL" sz="2205" dirty="0"/>
          </a:p>
          <a:p>
            <a:pPr marL="396900" indent="-396900" defTabSz="1008126">
              <a:spcBef>
                <a:spcPts val="639"/>
              </a:spcBef>
            </a:pPr>
            <a:endParaRPr lang="nl-NL" sz="2205" dirty="0"/>
          </a:p>
          <a:p>
            <a:pPr marL="0" indent="0" defTabSz="1008126">
              <a:spcBef>
                <a:spcPts val="639"/>
              </a:spcBef>
              <a:buNone/>
            </a:pPr>
            <a:endParaRPr lang="nl-NL" sz="2646" dirty="0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A9D3E834-AED6-4038-A951-FEC8DDA92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Home TPN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Afbeelding 1">
            <a:extLst>
              <a:ext uri="{FF2B5EF4-FFF2-40B4-BE49-F238E27FC236}">
                <a16:creationId xmlns:a16="http://schemas.microsoft.com/office/drawing/2014/main" id="{481A1972-3371-475F-87BA-B6A32B450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40" y="3564607"/>
            <a:ext cx="2448884" cy="38646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BEF7EA-A239-492A-8E4E-ED9B51A809B0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3DFD8D-05D8-425B-B0D9-B66443CD4955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D38123-9706-424F-A075-C4E0CBC66BDE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8D690E-6150-48FA-8230-33845843C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236267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A9D3E834-AED6-4038-A951-FEC8DDA92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Home TPN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BEF7EA-A239-492A-8E4E-ED9B51A809B0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3DFD8D-05D8-425B-B0D9-B66443CD4955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D38123-9706-424F-A075-C4E0CBC66BDE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8D690E-6150-48FA-8230-33845843C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48B40D8-A821-46C3-B6D5-5B893C989D3E}"/>
              </a:ext>
            </a:extLst>
          </p:cNvPr>
          <p:cNvSpPr txBox="1"/>
          <p:nvPr/>
        </p:nvSpPr>
        <p:spPr>
          <a:xfrm>
            <a:off x="942895" y="6014620"/>
            <a:ext cx="279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Stanley </a:t>
            </a:r>
            <a:r>
              <a:rPr lang="en-US" dirty="0" err="1"/>
              <a:t>Dudrick</a:t>
            </a:r>
            <a:endParaRPr lang="en-US" dirty="0"/>
          </a:p>
          <a:p>
            <a:pPr algn="ctr"/>
            <a:r>
              <a:rPr lang="en-US" dirty="0"/>
              <a:t>9/4/1935 – 18/1/2020 </a:t>
            </a:r>
            <a:endParaRPr lang="nl-BE" dirty="0"/>
          </a:p>
        </p:txBody>
      </p:sp>
      <p:pic>
        <p:nvPicPr>
          <p:cNvPr id="16" name="Picture 4" descr="Figure 2. Stanley J. Dudrick with Stinky.">
            <a:extLst>
              <a:ext uri="{FF2B5EF4-FFF2-40B4-BE49-F238E27FC236}">
                <a16:creationId xmlns:a16="http://schemas.microsoft.com/office/drawing/2014/main" id="{17FCE837-F621-43B1-B94A-62AF5CBBF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99" y="1966642"/>
            <a:ext cx="2790309" cy="383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">
            <a:extLst>
              <a:ext uri="{FF2B5EF4-FFF2-40B4-BE49-F238E27FC236}">
                <a16:creationId xmlns:a16="http://schemas.microsoft.com/office/drawing/2014/main" id="{78F3B92F-2ED5-4CC8-A155-197277387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375" y="2002872"/>
            <a:ext cx="2381845" cy="37588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B8F940-67E6-47AD-8972-1A04BC33ACEE}"/>
              </a:ext>
            </a:extLst>
          </p:cNvPr>
          <p:cNvSpPr txBox="1"/>
          <p:nvPr/>
        </p:nvSpPr>
        <p:spPr>
          <a:xfrm>
            <a:off x="7740966" y="6051247"/>
            <a:ext cx="27903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Home TPN</a:t>
            </a:r>
            <a:endParaRPr lang="nl-B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7119DD-806D-4F52-843A-98C089BAD681}"/>
              </a:ext>
            </a:extLst>
          </p:cNvPr>
          <p:cNvSpPr txBox="1"/>
          <p:nvPr/>
        </p:nvSpPr>
        <p:spPr>
          <a:xfrm>
            <a:off x="4250296" y="6014620"/>
            <a:ext cx="279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Father of PN</a:t>
            </a:r>
            <a:br>
              <a:rPr lang="en-US" dirty="0"/>
            </a:br>
            <a:endParaRPr lang="nl-BE" dirty="0"/>
          </a:p>
        </p:txBody>
      </p:sp>
      <p:pic>
        <p:nvPicPr>
          <p:cNvPr id="20" name="Picture 6" descr="Afbeeldingsresultaat voor stanley dudrick&quot;">
            <a:extLst>
              <a:ext uri="{FF2B5EF4-FFF2-40B4-BE49-F238E27FC236}">
                <a16:creationId xmlns:a16="http://schemas.microsoft.com/office/drawing/2014/main" id="{A7204E3D-FADF-4A93-AA6A-1C51B6D1C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r="8846"/>
          <a:stretch/>
        </p:blipFill>
        <p:spPr bwMode="auto">
          <a:xfrm>
            <a:off x="666180" y="2006510"/>
            <a:ext cx="3067025" cy="388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677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A9D3E834-AED6-4038-A951-FEC8DDA92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Home TPN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BEF7EA-A239-492A-8E4E-ED9B51A809B0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3DFD8D-05D8-425B-B0D9-B66443CD4955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D38123-9706-424F-A075-C4E0CBC66BDE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8D690E-6150-48FA-8230-33845843C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48B40D8-A821-46C3-B6D5-5B893C989D3E}"/>
              </a:ext>
            </a:extLst>
          </p:cNvPr>
          <p:cNvSpPr txBox="1"/>
          <p:nvPr/>
        </p:nvSpPr>
        <p:spPr>
          <a:xfrm>
            <a:off x="942895" y="6014620"/>
            <a:ext cx="279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Stanley </a:t>
            </a:r>
            <a:r>
              <a:rPr lang="en-US" dirty="0" err="1"/>
              <a:t>Dudrick</a:t>
            </a:r>
            <a:endParaRPr lang="en-US" dirty="0"/>
          </a:p>
          <a:p>
            <a:pPr algn="ctr"/>
            <a:r>
              <a:rPr lang="en-US" dirty="0"/>
              <a:t>9/4/1935 – 18/1/2020 </a:t>
            </a:r>
            <a:endParaRPr lang="nl-BE" dirty="0"/>
          </a:p>
        </p:txBody>
      </p:sp>
      <p:pic>
        <p:nvPicPr>
          <p:cNvPr id="16" name="Picture 4" descr="Figure 2. Stanley J. Dudrick with Stinky.">
            <a:extLst>
              <a:ext uri="{FF2B5EF4-FFF2-40B4-BE49-F238E27FC236}">
                <a16:creationId xmlns:a16="http://schemas.microsoft.com/office/drawing/2014/main" id="{17FCE837-F621-43B1-B94A-62AF5CBBF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99" y="1966642"/>
            <a:ext cx="2790309" cy="383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B8F940-67E6-47AD-8972-1A04BC33ACEE}"/>
              </a:ext>
            </a:extLst>
          </p:cNvPr>
          <p:cNvSpPr txBox="1"/>
          <p:nvPr/>
        </p:nvSpPr>
        <p:spPr>
          <a:xfrm>
            <a:off x="8749078" y="6051247"/>
            <a:ext cx="27903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1967</a:t>
            </a:r>
            <a:endParaRPr lang="nl-B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7119DD-806D-4F52-843A-98C089BAD681}"/>
              </a:ext>
            </a:extLst>
          </p:cNvPr>
          <p:cNvSpPr txBox="1"/>
          <p:nvPr/>
        </p:nvSpPr>
        <p:spPr>
          <a:xfrm>
            <a:off x="4250296" y="6014620"/>
            <a:ext cx="279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Father of PN</a:t>
            </a:r>
            <a:br>
              <a:rPr lang="en-US" dirty="0"/>
            </a:br>
            <a:endParaRPr lang="nl-BE" dirty="0"/>
          </a:p>
        </p:txBody>
      </p:sp>
      <p:pic>
        <p:nvPicPr>
          <p:cNvPr id="20" name="Picture 6" descr="Afbeeldingsresultaat voor stanley dudrick&quot;">
            <a:extLst>
              <a:ext uri="{FF2B5EF4-FFF2-40B4-BE49-F238E27FC236}">
                <a16:creationId xmlns:a16="http://schemas.microsoft.com/office/drawing/2014/main" id="{A7204E3D-FADF-4A93-AA6A-1C51B6D1C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r="8846"/>
          <a:stretch/>
        </p:blipFill>
        <p:spPr bwMode="auto">
          <a:xfrm>
            <a:off x="666180" y="2006510"/>
            <a:ext cx="3067025" cy="388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udrick baby 2">
            <a:extLst>
              <a:ext uri="{FF2B5EF4-FFF2-40B4-BE49-F238E27FC236}">
                <a16:creationId xmlns:a16="http://schemas.microsoft.com/office/drawing/2014/main" id="{4053E00B-4E52-41F3-B812-BCCED1DAB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625" y="2783778"/>
            <a:ext cx="3117469" cy="207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119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57901" y="2016337"/>
            <a:ext cx="9829641" cy="49953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900" indent="-396900" defTabSz="1008126">
              <a:lnSpc>
                <a:spcPct val="90000"/>
              </a:lnSpc>
              <a:spcBef>
                <a:spcPts val="639"/>
              </a:spcBef>
            </a:pPr>
            <a:r>
              <a:rPr lang="nl-NL" sz="2646" b="1" dirty="0"/>
              <a:t>Katheter gerelateerd</a:t>
            </a:r>
          </a:p>
          <a:p>
            <a:pPr marL="793800" lvl="1" indent="-397300" defTabSz="1008126">
              <a:lnSpc>
                <a:spcPct val="90000"/>
              </a:lnSpc>
              <a:spcBef>
                <a:spcPts val="639"/>
              </a:spcBef>
            </a:pPr>
            <a:r>
              <a:rPr lang="nl-NL" sz="2205" b="1" u="sng" dirty="0"/>
              <a:t>Infecties: </a:t>
            </a:r>
            <a:r>
              <a:rPr lang="nl-NL" sz="1985" dirty="0"/>
              <a:t>belang van correcte procedures en opleiding, </a:t>
            </a:r>
            <a:r>
              <a:rPr lang="nl-NL" sz="1985" dirty="0" err="1"/>
              <a:t>Taurosept</a:t>
            </a:r>
            <a:r>
              <a:rPr lang="nl-NL" sz="1985" dirty="0"/>
              <a:t> (</a:t>
            </a:r>
            <a:r>
              <a:rPr lang="nl-NL" sz="1985" dirty="0" err="1"/>
              <a:t>taurolidine</a:t>
            </a:r>
            <a:r>
              <a:rPr lang="nl-NL" sz="1985" dirty="0"/>
              <a:t>)</a:t>
            </a:r>
            <a:endParaRPr lang="nl-NL" sz="1985" b="1" u="sng" dirty="0"/>
          </a:p>
          <a:p>
            <a:pPr marL="793800" lvl="1" indent="-397300" defTabSz="1008126">
              <a:lnSpc>
                <a:spcPct val="90000"/>
              </a:lnSpc>
              <a:spcBef>
                <a:spcPts val="639"/>
              </a:spcBef>
              <a:spcAft>
                <a:spcPts val="1323"/>
              </a:spcAft>
            </a:pPr>
            <a:r>
              <a:rPr lang="nl-NL" sz="2205" dirty="0" err="1"/>
              <a:t>Thromboses</a:t>
            </a:r>
            <a:r>
              <a:rPr lang="nl-NL" sz="2205" dirty="0"/>
              <a:t>: </a:t>
            </a:r>
            <a:r>
              <a:rPr lang="nl-NL" sz="1985" dirty="0"/>
              <a:t>belang van correcte positie van de katheter</a:t>
            </a:r>
          </a:p>
          <a:p>
            <a:pPr marL="793800" lvl="1" indent="-397300" defTabSz="1008126">
              <a:lnSpc>
                <a:spcPct val="90000"/>
              </a:lnSpc>
              <a:spcBef>
                <a:spcPts val="639"/>
              </a:spcBef>
              <a:spcAft>
                <a:spcPts val="1323"/>
              </a:spcAft>
            </a:pPr>
            <a:endParaRPr lang="nl-NL" sz="1985" dirty="0"/>
          </a:p>
          <a:p>
            <a:pPr marL="396900" indent="-396900" defTabSz="1008126">
              <a:lnSpc>
                <a:spcPct val="90000"/>
              </a:lnSpc>
              <a:spcBef>
                <a:spcPts val="639"/>
              </a:spcBef>
            </a:pPr>
            <a:r>
              <a:rPr lang="nl-NL" sz="2646" b="1" dirty="0"/>
              <a:t>Metabole problemen</a:t>
            </a:r>
          </a:p>
          <a:p>
            <a:pPr marL="793800" lvl="1" indent="-397300" defTabSz="1008126">
              <a:lnSpc>
                <a:spcPct val="90000"/>
              </a:lnSpc>
              <a:spcBef>
                <a:spcPts val="639"/>
              </a:spcBef>
            </a:pPr>
            <a:r>
              <a:rPr lang="nl-NL" sz="2205" b="1" u="sng" dirty="0"/>
              <a:t>Lever problemen:</a:t>
            </a:r>
            <a:r>
              <a:rPr lang="nl-NL" sz="1985" b="1" u="sng" dirty="0"/>
              <a:t/>
            </a:r>
            <a:br>
              <a:rPr lang="nl-NL" sz="1985" b="1" u="sng" dirty="0"/>
            </a:br>
            <a:r>
              <a:rPr lang="nl-NL" sz="1985" dirty="0"/>
              <a:t>gerelateerd aan vet toediening (beperken tot &lt;1g/kg/d)</a:t>
            </a:r>
            <a:br>
              <a:rPr lang="nl-NL" sz="1985" dirty="0"/>
            </a:br>
            <a:r>
              <a:rPr lang="nl-NL" sz="1985" dirty="0"/>
              <a:t>alcohol heeft een sterkere impact</a:t>
            </a:r>
            <a:br>
              <a:rPr lang="nl-NL" sz="1985" dirty="0"/>
            </a:br>
            <a:r>
              <a:rPr lang="nl-NL" sz="1985" dirty="0"/>
              <a:t>frequenter bij patiënten die niet eten of nog weinig darm hebben</a:t>
            </a:r>
            <a:br>
              <a:rPr lang="nl-NL" sz="1985" dirty="0"/>
            </a:br>
            <a:r>
              <a:rPr lang="nl-NL" sz="1985" dirty="0"/>
              <a:t>frequenter bij continue toediening. Oplossing: cyclisch geven (enkel ‘s nachts)</a:t>
            </a:r>
            <a:br>
              <a:rPr lang="nl-NL" sz="1985" dirty="0"/>
            </a:br>
            <a:endParaRPr lang="nl-NL" sz="1985" dirty="0"/>
          </a:p>
          <a:p>
            <a:pPr marL="793800" lvl="1" indent="-397300" defTabSz="1008126">
              <a:lnSpc>
                <a:spcPct val="90000"/>
              </a:lnSpc>
              <a:spcBef>
                <a:spcPts val="639"/>
              </a:spcBef>
            </a:pPr>
            <a:r>
              <a:rPr lang="nl-NL" sz="2205" dirty="0" err="1"/>
              <a:t>Electrolyt</a:t>
            </a:r>
            <a:r>
              <a:rPr lang="nl-NL" sz="2205" dirty="0"/>
              <a:t> stoornissen (zouten in bloed)</a:t>
            </a:r>
          </a:p>
          <a:p>
            <a:pPr marL="793800" lvl="1" indent="-397300" defTabSz="1008126">
              <a:lnSpc>
                <a:spcPct val="90000"/>
              </a:lnSpc>
              <a:spcBef>
                <a:spcPts val="639"/>
              </a:spcBef>
            </a:pPr>
            <a:r>
              <a:rPr lang="nl-NL" sz="2205" dirty="0"/>
              <a:t>Osteoporose (botontkalking)</a:t>
            </a:r>
          </a:p>
          <a:p>
            <a:pPr marL="793800" lvl="1" indent="-397300" defTabSz="1008126">
              <a:lnSpc>
                <a:spcPct val="90000"/>
              </a:lnSpc>
              <a:spcBef>
                <a:spcPts val="639"/>
              </a:spcBef>
            </a:pPr>
            <a:r>
              <a:rPr lang="nl-NL" sz="2205" dirty="0"/>
              <a:t>Nierproblemen: door uitdroging of nierstenen</a:t>
            </a:r>
          </a:p>
          <a:p>
            <a:pPr marL="793800" lvl="1" indent="-397300" defTabSz="1008126">
              <a:lnSpc>
                <a:spcPct val="90000"/>
              </a:lnSpc>
              <a:spcBef>
                <a:spcPts val="639"/>
              </a:spcBef>
            </a:pPr>
            <a:endParaRPr lang="nl-NL" sz="2646" dirty="0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3E0ED3A2-6397-4CBD-BE70-6C1C3C9B8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Complicaties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3FF-BB5C-4326-B519-B53A5D19E95B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05887C-75D4-4139-9B72-A7643E6D380D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75D57-CCBD-40B0-B6EE-149669C10C0E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48FE9C-78BD-443D-84FC-17E1AE05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68356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ndertitel 1"/>
          <p:cNvSpPr>
            <a:spLocks noGrp="1"/>
          </p:cNvSpPr>
          <p:nvPr>
            <p:ph type="subTitle" sz="quarter" idx="1"/>
          </p:nvPr>
        </p:nvSpPr>
        <p:spPr>
          <a:xfrm>
            <a:off x="1098228" y="4932759"/>
            <a:ext cx="9448477" cy="792112"/>
          </a:xfrm>
        </p:spPr>
        <p:txBody>
          <a:bodyPr/>
          <a:lstStyle/>
          <a:p>
            <a:r>
              <a:rPr lang="nl-BE" altLang="nl-BE" dirty="0"/>
              <a:t>Nathalie Lauwers (Verpleegkundig Specialist Darmfalen UZ Leuven)</a:t>
            </a:r>
          </a:p>
        </p:txBody>
      </p:sp>
      <p:sp>
        <p:nvSpPr>
          <p:cNvPr id="3075" name="Titel 2"/>
          <p:cNvSpPr>
            <a:spLocks noGrp="1"/>
          </p:cNvSpPr>
          <p:nvPr>
            <p:ph type="ctrTitle"/>
          </p:nvPr>
        </p:nvSpPr>
        <p:spPr>
          <a:xfrm>
            <a:off x="773113" y="3204567"/>
            <a:ext cx="9090025" cy="792758"/>
          </a:xfrm>
        </p:spPr>
        <p:txBody>
          <a:bodyPr/>
          <a:lstStyle/>
          <a:p>
            <a:r>
              <a:rPr lang="nl-BE" altLang="nl-BE" dirty="0"/>
              <a:t>TPN: kosten, educatie, douchen, zwemmen en reizen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188" y="6393922"/>
            <a:ext cx="541145" cy="69907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9103" y="468263"/>
            <a:ext cx="8988425" cy="792162"/>
          </a:xfrm>
        </p:spPr>
        <p:txBody>
          <a:bodyPr/>
          <a:lstStyle/>
          <a:p>
            <a:r>
              <a:rPr lang="nl-NL" dirty="0"/>
              <a:t>Wat kost (home)TPN echt?	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44" y="168193"/>
            <a:ext cx="2090062" cy="1392302"/>
          </a:xfrm>
        </p:spPr>
      </p:pic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" y="6712707"/>
            <a:ext cx="576064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954212" y="1692399"/>
            <a:ext cx="919331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90525" indent="-390525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2"/>
                </a:solidFill>
                <a:latin typeface="+mn-lt"/>
              </a:defRPr>
            </a:lvl2pPr>
            <a:lvl3pPr marL="13033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bg2"/>
                </a:solidFill>
                <a:latin typeface="+mn-lt"/>
              </a:defRPr>
            </a:lvl3pPr>
            <a:lvl4pPr marL="18256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bg2"/>
                </a:solidFill>
                <a:latin typeface="+mn-lt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2"/>
                </a:solidFill>
                <a:latin typeface="+mn-lt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nl-BE" sz="2800" dirty="0"/>
              <a:t>KB juli 2017 Terugbetaling van de kosten van TPN in de ambulante setting</a:t>
            </a:r>
          </a:p>
          <a:p>
            <a:pPr lvl="1"/>
            <a:r>
              <a:rPr lang="nl-NL" sz="2300" kern="0" dirty="0"/>
              <a:t>Terugbetaling van de zakken en het toedieningsmateriaal</a:t>
            </a:r>
          </a:p>
          <a:p>
            <a:pPr lvl="1"/>
            <a:r>
              <a:rPr lang="nl-NL" sz="2300" kern="0" dirty="0"/>
              <a:t>Eigen aandeel is : </a:t>
            </a:r>
            <a:r>
              <a:rPr lang="nl-NL" sz="2300" b="1" kern="0" dirty="0">
                <a:solidFill>
                  <a:srgbClr val="00B050"/>
                </a:solidFill>
              </a:rPr>
              <a:t>0,62€ per dag</a:t>
            </a:r>
          </a:p>
          <a:p>
            <a:pPr lvl="1"/>
            <a:endParaRPr lang="nl-NL" sz="2300" b="1" kern="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800" b="1" u="sng" dirty="0"/>
              <a:t>Niet inbegrepen</a:t>
            </a:r>
            <a:r>
              <a:rPr lang="nl-BE" sz="2800" b="1" dirty="0"/>
              <a:t> </a:t>
            </a:r>
            <a:r>
              <a:rPr lang="nl-BE" sz="2800" dirty="0"/>
              <a:t>in deze wettelijke terugbetaling: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300" dirty="0"/>
              <a:t>Levering aan huis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300" dirty="0"/>
              <a:t>Pomp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300" dirty="0"/>
              <a:t>Infuusstaander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300" dirty="0"/>
              <a:t>Andere IV medicatie (vb. </a:t>
            </a:r>
            <a:r>
              <a:rPr lang="nl-BE" sz="2300" dirty="0" err="1"/>
              <a:t>Pantomed</a:t>
            </a:r>
            <a:r>
              <a:rPr lang="nl-BE" sz="2300" dirty="0"/>
              <a:t>, </a:t>
            </a:r>
            <a:r>
              <a:rPr lang="nl-BE" sz="2300" dirty="0" err="1"/>
              <a:t>litican</a:t>
            </a:r>
            <a:r>
              <a:rPr lang="nl-BE" sz="2300" dirty="0"/>
              <a:t>,…)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BE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962324" y="6228903"/>
            <a:ext cx="7704856" cy="4154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6">
                    <a:lumMod val="75000"/>
                  </a:schemeClr>
                </a:solidFill>
              </a:rPr>
              <a:t>Een ziekenhuisapotheek mag hier dus extra voor aanrekenen</a:t>
            </a:r>
          </a:p>
        </p:txBody>
      </p:sp>
    </p:spTree>
    <p:extLst>
      <p:ext uri="{BB962C8B-B14F-4D97-AF65-F5344CB8AC3E}">
        <p14:creationId xmlns:p14="http://schemas.microsoft.com/office/powerpoint/2010/main" val="6469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Falen</a:t>
            </a:r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 = </a:t>
            </a:r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Kritisch</a:t>
            </a:r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verlies</a:t>
            </a:r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 van </a:t>
            </a:r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Functie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 descr="Image result for kidney failu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1" t="12634" r="3232"/>
          <a:stretch/>
        </p:blipFill>
        <p:spPr bwMode="auto">
          <a:xfrm>
            <a:off x="1595074" y="1420124"/>
            <a:ext cx="3444575" cy="308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liver fail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677" y="1414123"/>
            <a:ext cx="3591874" cy="30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r="22824"/>
          <a:stretch/>
        </p:blipFill>
        <p:spPr bwMode="auto">
          <a:xfrm>
            <a:off x="1566069" y="4616550"/>
            <a:ext cx="3473580" cy="28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t="17303" r="16289" b="9047"/>
          <a:stretch/>
        </p:blipFill>
        <p:spPr bwMode="auto">
          <a:xfrm>
            <a:off x="5207677" y="4616550"/>
            <a:ext cx="3612604" cy="28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Image result for small intestin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r="14667"/>
          <a:stretch/>
        </p:blipFill>
        <p:spPr bwMode="auto">
          <a:xfrm>
            <a:off x="1540871" y="1335219"/>
            <a:ext cx="7353390" cy="696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B20298-5688-4E9A-AE07-74588046767B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6F77F1-C3E0-4630-9C48-366655AA0566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D66DF1-06E0-4D4D-ABD1-13B91A5B8E7F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37051D-4BBD-4215-B12B-AF260B71A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247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9103" y="468263"/>
            <a:ext cx="8988425" cy="792162"/>
          </a:xfrm>
        </p:spPr>
        <p:txBody>
          <a:bodyPr/>
          <a:lstStyle/>
          <a:p>
            <a:r>
              <a:rPr lang="nl-NL" dirty="0"/>
              <a:t>Vergoeding voor het ziekenhuis	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" y="6712707"/>
            <a:ext cx="576064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1163315" y="1443424"/>
            <a:ext cx="843185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90525" indent="-390525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2"/>
                </a:solidFill>
                <a:latin typeface="+mn-lt"/>
              </a:defRPr>
            </a:lvl2pPr>
            <a:lvl3pPr marL="13033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bg2"/>
                </a:solidFill>
                <a:latin typeface="+mn-lt"/>
              </a:defRPr>
            </a:lvl3pPr>
            <a:lvl4pPr marL="18256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bg2"/>
                </a:solidFill>
                <a:latin typeface="+mn-lt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2"/>
                </a:solidFill>
                <a:latin typeface="+mn-lt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nl-NL" sz="2800" kern="0" dirty="0"/>
              <a:t>Volledige terugbetaling voor de TPN-zakken </a:t>
            </a:r>
          </a:p>
          <a:p>
            <a:pPr lvl="1"/>
            <a:r>
              <a:rPr lang="nl-NL" sz="2000" b="1" kern="0" dirty="0">
                <a:solidFill>
                  <a:schemeClr val="accent1">
                    <a:lumMod val="50000"/>
                  </a:schemeClr>
                </a:solidFill>
              </a:rPr>
              <a:t>40-70€ per zak</a:t>
            </a:r>
          </a:p>
          <a:p>
            <a:r>
              <a:rPr lang="nl-NL" sz="2800" kern="0" dirty="0" err="1"/>
              <a:t>Dagforfait</a:t>
            </a:r>
            <a:r>
              <a:rPr lang="nl-NL" sz="2800" kern="0" dirty="0"/>
              <a:t> = vast bedrag dat ziekenhuis krijgt voor alle andere kosten</a:t>
            </a:r>
          </a:p>
          <a:p>
            <a:pPr lvl="1"/>
            <a:r>
              <a:rPr lang="nl-NL" sz="2000" b="1" kern="0" dirty="0">
                <a:solidFill>
                  <a:schemeClr val="accent1">
                    <a:lumMod val="50000"/>
                  </a:schemeClr>
                </a:solidFill>
              </a:rPr>
              <a:t>60€ per </a:t>
            </a:r>
            <a:r>
              <a:rPr lang="nl-NL" sz="2000" b="1" kern="0" dirty="0" err="1">
                <a:solidFill>
                  <a:schemeClr val="accent1">
                    <a:lumMod val="50000"/>
                  </a:schemeClr>
                </a:solidFill>
              </a:rPr>
              <a:t>TPNdag</a:t>
            </a:r>
            <a:r>
              <a:rPr lang="nl-NL" sz="2000" b="1" kern="0" dirty="0">
                <a:solidFill>
                  <a:schemeClr val="accent1">
                    <a:lumMod val="50000"/>
                  </a:schemeClr>
                </a:solidFill>
              </a:rPr>
              <a:t>, 30€ indien enkel vocht</a:t>
            </a:r>
          </a:p>
          <a:p>
            <a:pPr lvl="1"/>
            <a:r>
              <a:rPr lang="nl-NL" sz="2000" kern="0" dirty="0"/>
              <a:t>Waar gaat dit geld naartoe:</a:t>
            </a:r>
          </a:p>
          <a:p>
            <a:pPr lvl="2"/>
            <a:r>
              <a:rPr lang="nl-NL" sz="1800" kern="0" dirty="0"/>
              <a:t>Alle materialen voor toediening en </a:t>
            </a:r>
            <a:r>
              <a:rPr lang="nl-NL" sz="1800" kern="0" dirty="0" err="1"/>
              <a:t>katheterzorg</a:t>
            </a:r>
            <a:r>
              <a:rPr lang="nl-NL" sz="1800" kern="0" dirty="0"/>
              <a:t> (+/- 22€)</a:t>
            </a:r>
          </a:p>
          <a:p>
            <a:pPr lvl="2"/>
            <a:r>
              <a:rPr lang="nl-NL" sz="1800" kern="0" dirty="0"/>
              <a:t>Mineralen en vitamines (+/-11€)</a:t>
            </a:r>
          </a:p>
          <a:p>
            <a:pPr lvl="2"/>
            <a:r>
              <a:rPr lang="nl-NL" sz="1800" kern="0" dirty="0" err="1"/>
              <a:t>TauroSept</a:t>
            </a:r>
            <a:r>
              <a:rPr lang="nl-NL" sz="1800" kern="0" dirty="0">
                <a:cs typeface="Times New Roman" panose="02020603050405020304" pitchFamily="18" charset="0"/>
              </a:rPr>
              <a:t>®</a:t>
            </a:r>
            <a:r>
              <a:rPr lang="nl-NL" sz="1800" kern="0" dirty="0"/>
              <a:t> (6,6€ per flacon)</a:t>
            </a:r>
          </a:p>
          <a:p>
            <a:pPr lvl="2"/>
            <a:r>
              <a:rPr lang="nl-NL" sz="1800" kern="0" dirty="0"/>
              <a:t>Extra toevoegingen aan TPN (vb. Magnesium)</a:t>
            </a:r>
          </a:p>
          <a:p>
            <a:pPr lvl="2"/>
            <a:r>
              <a:rPr lang="nl-NL" sz="1800" kern="0" dirty="0"/>
              <a:t>Opleiding en audit thuisverpleegkundige</a:t>
            </a:r>
          </a:p>
          <a:p>
            <a:pPr lvl="2"/>
            <a:r>
              <a:rPr lang="nl-NL" sz="1800" u="sng" kern="0" dirty="0"/>
              <a:t>Personeelskost</a:t>
            </a:r>
            <a:r>
              <a:rPr lang="nl-NL" sz="1800" kern="0" dirty="0"/>
              <a:t> (opstart, bestellen, klaarzetten, telefonische bijstand,…)</a:t>
            </a:r>
          </a:p>
        </p:txBody>
      </p:sp>
    </p:spTree>
    <p:extLst>
      <p:ext uri="{BB962C8B-B14F-4D97-AF65-F5344CB8AC3E}">
        <p14:creationId xmlns:p14="http://schemas.microsoft.com/office/powerpoint/2010/main" val="844684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4212" y="715836"/>
            <a:ext cx="8988425" cy="792162"/>
          </a:xfrm>
        </p:spPr>
        <p:txBody>
          <a:bodyPr/>
          <a:lstStyle/>
          <a:p>
            <a:r>
              <a:rPr lang="nl-NL" sz="3600" dirty="0"/>
              <a:t>Enkele voorbeelden: katheterverband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" y="6712707"/>
            <a:ext cx="576064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jdelijke aanduiding voor inhoud 3"/>
          <p:cNvSpPr>
            <a:spLocks noGrp="1"/>
          </p:cNvSpPr>
          <p:nvPr>
            <p:ph idx="1"/>
          </p:nvPr>
        </p:nvSpPr>
        <p:spPr>
          <a:xfrm>
            <a:off x="594172" y="4088503"/>
            <a:ext cx="3024336" cy="1296144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/>
              <a:t>Standaardverband:</a:t>
            </a:r>
          </a:p>
          <a:p>
            <a:pPr marL="0" indent="0">
              <a:buNone/>
            </a:pPr>
            <a:r>
              <a:rPr lang="nl-BE" sz="2400" dirty="0"/>
              <a:t>+/- 0,40€</a:t>
            </a:r>
          </a:p>
        </p:txBody>
      </p:sp>
      <p:sp>
        <p:nvSpPr>
          <p:cNvPr id="13" name="Tijdelijke aanduiding voor inhoud 3"/>
          <p:cNvSpPr txBox="1">
            <a:spLocks/>
          </p:cNvSpPr>
          <p:nvPr/>
        </p:nvSpPr>
        <p:spPr bwMode="auto">
          <a:xfrm>
            <a:off x="4574990" y="4088503"/>
            <a:ext cx="242789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90525" indent="-390525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2"/>
                </a:solidFill>
                <a:latin typeface="+mn-lt"/>
              </a:defRPr>
            </a:lvl2pPr>
            <a:lvl3pPr marL="13033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bg2"/>
                </a:solidFill>
                <a:latin typeface="+mn-lt"/>
              </a:defRPr>
            </a:lvl3pPr>
            <a:lvl4pPr marL="18256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bg2"/>
                </a:solidFill>
                <a:latin typeface="+mn-lt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2"/>
                </a:solidFill>
                <a:latin typeface="+mn-lt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sz="2000" kern="0" dirty="0" err="1"/>
              <a:t>Tegaderm</a:t>
            </a:r>
            <a:r>
              <a:rPr lang="nl-BE" sz="2000" kern="0" dirty="0"/>
              <a:t> CHG</a:t>
            </a:r>
            <a:r>
              <a:rPr lang="nl-BE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nl-BE" sz="2000" kern="0" dirty="0"/>
              <a:t>:</a:t>
            </a:r>
          </a:p>
          <a:p>
            <a:pPr marL="0" indent="0">
              <a:buFontTx/>
              <a:buNone/>
            </a:pPr>
            <a:r>
              <a:rPr lang="nl-BE" sz="2400" kern="0" dirty="0"/>
              <a:t>+/- 6,7€</a:t>
            </a:r>
          </a:p>
        </p:txBody>
      </p:sp>
      <p:sp>
        <p:nvSpPr>
          <p:cNvPr id="14" name="Tijdelijke aanduiding voor inhoud 3"/>
          <p:cNvSpPr txBox="1">
            <a:spLocks/>
          </p:cNvSpPr>
          <p:nvPr/>
        </p:nvSpPr>
        <p:spPr bwMode="auto">
          <a:xfrm>
            <a:off x="7775360" y="4104736"/>
            <a:ext cx="242789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90525" indent="-390525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2"/>
                </a:solidFill>
                <a:latin typeface="+mn-lt"/>
              </a:defRPr>
            </a:lvl2pPr>
            <a:lvl3pPr marL="13033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bg2"/>
                </a:solidFill>
                <a:latin typeface="+mn-lt"/>
              </a:defRPr>
            </a:lvl3pPr>
            <a:lvl4pPr marL="18256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bg2"/>
                </a:solidFill>
                <a:latin typeface="+mn-lt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2"/>
                </a:solidFill>
                <a:latin typeface="+mn-lt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sz="2000" kern="0" dirty="0" err="1"/>
              <a:t>Biopatch</a:t>
            </a:r>
            <a:r>
              <a:rPr lang="nl-BE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nl-BE" sz="2000" kern="0" dirty="0"/>
              <a:t>:</a:t>
            </a:r>
          </a:p>
          <a:p>
            <a:pPr marL="0" indent="0">
              <a:buFontTx/>
              <a:buNone/>
            </a:pPr>
            <a:r>
              <a:rPr lang="nl-BE" sz="2400" kern="0" dirty="0"/>
              <a:t>+/- 11,60€</a:t>
            </a:r>
          </a:p>
        </p:txBody>
      </p:sp>
      <p:sp>
        <p:nvSpPr>
          <p:cNvPr id="15" name="Tijdelijke aanduiding voor inhoud 3"/>
          <p:cNvSpPr txBox="1">
            <a:spLocks/>
          </p:cNvSpPr>
          <p:nvPr/>
        </p:nvSpPr>
        <p:spPr bwMode="auto">
          <a:xfrm>
            <a:off x="1458268" y="5743911"/>
            <a:ext cx="956424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90525" indent="-390525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2"/>
                </a:solidFill>
                <a:latin typeface="+mn-lt"/>
              </a:defRPr>
            </a:lvl2pPr>
            <a:lvl3pPr marL="13033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bg2"/>
                </a:solidFill>
                <a:latin typeface="+mn-lt"/>
              </a:defRPr>
            </a:lvl3pPr>
            <a:lvl4pPr marL="18256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bg2"/>
                </a:solidFill>
                <a:latin typeface="+mn-lt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2"/>
                </a:solidFill>
                <a:latin typeface="+mn-lt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BE" sz="2400" kern="0" dirty="0">
                <a:solidFill>
                  <a:srgbClr val="00B050"/>
                </a:solidFill>
              </a:rPr>
              <a:t>Verbandmateriaal katheter is inbegrepen in terugbetaling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9" y="1963505"/>
            <a:ext cx="2866437" cy="191478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847" y="1544369"/>
            <a:ext cx="2507762" cy="250776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48" y="1578446"/>
            <a:ext cx="2050157" cy="251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18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4212" y="715836"/>
            <a:ext cx="8988425" cy="792162"/>
          </a:xfrm>
        </p:spPr>
        <p:txBody>
          <a:bodyPr/>
          <a:lstStyle/>
          <a:p>
            <a:r>
              <a:rPr lang="nl-NL" dirty="0"/>
              <a:t>Enkele voorbeelden: infuuspomp	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" y="6712707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6" y="2196455"/>
            <a:ext cx="2591022" cy="172819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12" y="2151083"/>
            <a:ext cx="2192770" cy="177356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0" y="2034600"/>
            <a:ext cx="2427143" cy="1791914"/>
          </a:xfrm>
          <a:prstGeom prst="rect">
            <a:avLst/>
          </a:prstGeom>
        </p:spPr>
      </p:pic>
      <p:sp>
        <p:nvSpPr>
          <p:cNvPr id="12" name="Tijdelijke aanduiding voor inhoud 3"/>
          <p:cNvSpPr>
            <a:spLocks noGrp="1"/>
          </p:cNvSpPr>
          <p:nvPr>
            <p:ph idx="1"/>
          </p:nvPr>
        </p:nvSpPr>
        <p:spPr>
          <a:xfrm>
            <a:off x="594172" y="4088503"/>
            <a:ext cx="3024336" cy="1296144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/>
              <a:t>Klassieke Infuusleiding:</a:t>
            </a:r>
          </a:p>
          <a:p>
            <a:pPr marL="0" indent="0">
              <a:buNone/>
            </a:pPr>
            <a:r>
              <a:rPr lang="nl-BE" sz="2400" dirty="0"/>
              <a:t>+/- 1€</a:t>
            </a:r>
          </a:p>
        </p:txBody>
      </p:sp>
      <p:sp>
        <p:nvSpPr>
          <p:cNvPr id="13" name="Tijdelijke aanduiding voor inhoud 3"/>
          <p:cNvSpPr txBox="1">
            <a:spLocks/>
          </p:cNvSpPr>
          <p:nvPr/>
        </p:nvSpPr>
        <p:spPr bwMode="auto">
          <a:xfrm>
            <a:off x="4574990" y="4088503"/>
            <a:ext cx="242789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90525" indent="-390525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2"/>
                </a:solidFill>
                <a:latin typeface="+mn-lt"/>
              </a:defRPr>
            </a:lvl2pPr>
            <a:lvl3pPr marL="13033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bg2"/>
                </a:solidFill>
                <a:latin typeface="+mn-lt"/>
              </a:defRPr>
            </a:lvl3pPr>
            <a:lvl4pPr marL="18256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bg2"/>
                </a:solidFill>
                <a:latin typeface="+mn-lt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2"/>
                </a:solidFill>
                <a:latin typeface="+mn-lt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sz="2000" kern="0" dirty="0"/>
              <a:t>Vaste infuuspomp:</a:t>
            </a:r>
          </a:p>
          <a:p>
            <a:pPr marL="0" indent="0">
              <a:buFontTx/>
              <a:buNone/>
            </a:pPr>
            <a:r>
              <a:rPr lang="nl-BE" sz="2400" kern="0" dirty="0"/>
              <a:t>+/- 5-8€</a:t>
            </a:r>
          </a:p>
        </p:txBody>
      </p:sp>
      <p:sp>
        <p:nvSpPr>
          <p:cNvPr id="14" name="Tijdelijke aanduiding voor inhoud 3"/>
          <p:cNvSpPr txBox="1">
            <a:spLocks/>
          </p:cNvSpPr>
          <p:nvPr/>
        </p:nvSpPr>
        <p:spPr bwMode="auto">
          <a:xfrm>
            <a:off x="7775360" y="4104736"/>
            <a:ext cx="242789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90525" indent="-390525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2"/>
                </a:solidFill>
                <a:latin typeface="+mn-lt"/>
              </a:defRPr>
            </a:lvl2pPr>
            <a:lvl3pPr marL="13033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bg2"/>
                </a:solidFill>
                <a:latin typeface="+mn-lt"/>
              </a:defRPr>
            </a:lvl3pPr>
            <a:lvl4pPr marL="18256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bg2"/>
                </a:solidFill>
                <a:latin typeface="+mn-lt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2"/>
                </a:solidFill>
                <a:latin typeface="+mn-lt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sz="2000" kern="0" dirty="0"/>
              <a:t>Pomp met rugzak:</a:t>
            </a:r>
          </a:p>
          <a:p>
            <a:pPr marL="0" indent="0">
              <a:buFontTx/>
              <a:buNone/>
            </a:pPr>
            <a:r>
              <a:rPr lang="nl-BE" sz="2400" kern="0" dirty="0"/>
              <a:t>+/- 13-19€</a:t>
            </a:r>
          </a:p>
        </p:txBody>
      </p:sp>
      <p:sp>
        <p:nvSpPr>
          <p:cNvPr id="15" name="Tijdelijke aanduiding voor inhoud 3"/>
          <p:cNvSpPr txBox="1">
            <a:spLocks/>
          </p:cNvSpPr>
          <p:nvPr/>
        </p:nvSpPr>
        <p:spPr bwMode="auto">
          <a:xfrm>
            <a:off x="1818308" y="5259670"/>
            <a:ext cx="9564242" cy="157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90525" indent="-390525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2"/>
                </a:solidFill>
                <a:latin typeface="+mn-lt"/>
              </a:defRPr>
            </a:lvl2pPr>
            <a:lvl3pPr marL="13033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bg2"/>
                </a:solidFill>
                <a:latin typeface="+mn-lt"/>
              </a:defRPr>
            </a:lvl3pPr>
            <a:lvl4pPr marL="18256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bg2"/>
                </a:solidFill>
                <a:latin typeface="+mn-lt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2"/>
                </a:solidFill>
                <a:latin typeface="+mn-lt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BE" sz="2400" b="1" kern="0" dirty="0">
                <a:solidFill>
                  <a:srgbClr val="C00000"/>
                </a:solidFill>
              </a:rPr>
              <a:t>Geen wettelijke terugbetaling voor pomp!</a:t>
            </a:r>
          </a:p>
          <a:p>
            <a:pPr lvl="1"/>
            <a:r>
              <a:rPr lang="nl-BE" sz="1900" kern="0" dirty="0"/>
              <a:t>Onderhoud en service pomp</a:t>
            </a:r>
          </a:p>
          <a:p>
            <a:pPr lvl="1"/>
            <a:r>
              <a:rPr lang="nl-BE" sz="1900" kern="0" dirty="0"/>
              <a:t>Speciale leidingen met filter</a:t>
            </a:r>
          </a:p>
          <a:p>
            <a:pPr lvl="1"/>
            <a:r>
              <a:rPr lang="nl-BE" sz="1900" kern="0" dirty="0"/>
              <a:t>Educatie</a:t>
            </a:r>
          </a:p>
        </p:txBody>
      </p:sp>
    </p:spTree>
    <p:extLst>
      <p:ext uri="{BB962C8B-B14F-4D97-AF65-F5344CB8AC3E}">
        <p14:creationId xmlns:p14="http://schemas.microsoft.com/office/powerpoint/2010/main" val="2092701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9103" y="468263"/>
            <a:ext cx="8988425" cy="792162"/>
          </a:xfrm>
        </p:spPr>
        <p:txBody>
          <a:bodyPr/>
          <a:lstStyle/>
          <a:p>
            <a:r>
              <a:rPr lang="nl-NL" dirty="0"/>
              <a:t>Kosten TPN: besluit	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" y="6712707"/>
            <a:ext cx="576064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1026220" y="1404367"/>
            <a:ext cx="9132193" cy="5308339"/>
          </a:xfrm>
        </p:spPr>
        <p:txBody>
          <a:bodyPr/>
          <a:lstStyle/>
          <a:p>
            <a:r>
              <a:rPr lang="nl-BE" sz="3200" dirty="0"/>
              <a:t>Grote verschillen in kosten tussen patiënten</a:t>
            </a:r>
          </a:p>
          <a:p>
            <a:pPr lvl="1"/>
            <a:r>
              <a:rPr lang="nl-BE" sz="2400" dirty="0"/>
              <a:t>Sommige zitten boven forfait anderen eronder</a:t>
            </a:r>
          </a:p>
          <a:p>
            <a:pPr lvl="1"/>
            <a:r>
              <a:rPr lang="nl-BE" sz="2400" dirty="0"/>
              <a:t>Begroting moet in evenwicht blijven</a:t>
            </a:r>
          </a:p>
          <a:p>
            <a:pPr lvl="1"/>
            <a:endParaRPr lang="nl-BE" sz="2400" dirty="0"/>
          </a:p>
          <a:p>
            <a:r>
              <a:rPr lang="nl-BE" sz="2900" dirty="0"/>
              <a:t>Elke ziekenhuis kiest zelf hoe ze dit forfait besteden</a:t>
            </a:r>
          </a:p>
          <a:p>
            <a:pPr lvl="1"/>
            <a:r>
              <a:rPr lang="nl-BE" sz="1900" dirty="0" err="1"/>
              <a:t>TauroSept</a:t>
            </a:r>
            <a:r>
              <a:rPr lang="nl-B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nl-BE" sz="1900" dirty="0"/>
              <a:t>, </a:t>
            </a:r>
            <a:r>
              <a:rPr lang="nl-BE" sz="1900" dirty="0" err="1"/>
              <a:t>Swabcap</a:t>
            </a:r>
            <a:r>
              <a:rPr lang="nl-B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nl-BE" sz="1900" dirty="0"/>
              <a:t> en Microclave</a:t>
            </a:r>
            <a:r>
              <a:rPr lang="nl-B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nl-BE" sz="1900" dirty="0"/>
              <a:t> (preventie katheterinfectie)</a:t>
            </a:r>
          </a:p>
          <a:p>
            <a:pPr lvl="1"/>
            <a:r>
              <a:rPr lang="nl-BE" sz="1900" dirty="0"/>
              <a:t>Leveringen aan huis</a:t>
            </a:r>
          </a:p>
          <a:p>
            <a:pPr lvl="1"/>
            <a:r>
              <a:rPr lang="nl-BE" sz="1900" dirty="0"/>
              <a:t>Opvolging </a:t>
            </a:r>
          </a:p>
          <a:p>
            <a:pPr lvl="1"/>
            <a:r>
              <a:rPr lang="nl-BE" sz="1900" dirty="0"/>
              <a:t>Pomp </a:t>
            </a:r>
          </a:p>
          <a:p>
            <a:pPr lvl="1"/>
            <a:endParaRPr lang="nl-BE" sz="1900" dirty="0"/>
          </a:p>
          <a:p>
            <a:pPr marL="0" indent="0">
              <a:buNone/>
            </a:pPr>
            <a:endParaRPr lang="nl-BE" sz="2400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84" y="4284687"/>
            <a:ext cx="2279830" cy="182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16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7" y="684287"/>
            <a:ext cx="8988425" cy="792162"/>
          </a:xfrm>
        </p:spPr>
        <p:txBody>
          <a:bodyPr/>
          <a:lstStyle/>
          <a:p>
            <a:r>
              <a:rPr lang="nl-BE" dirty="0"/>
              <a:t>Soorten katheters: PICC</a:t>
            </a:r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fbeeldingsresultaat voor picc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52" y="1476449"/>
            <a:ext cx="5438775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6"/>
          <p:cNvSpPr txBox="1">
            <a:spLocks/>
          </p:cNvSpPr>
          <p:nvPr/>
        </p:nvSpPr>
        <p:spPr bwMode="auto">
          <a:xfrm>
            <a:off x="1026221" y="1836415"/>
            <a:ext cx="4104456" cy="487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90525" indent="-390525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2"/>
                </a:solidFill>
                <a:latin typeface="+mn-lt"/>
              </a:defRPr>
            </a:lvl2pPr>
            <a:lvl3pPr marL="13033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bg2"/>
                </a:solidFill>
                <a:latin typeface="+mn-lt"/>
              </a:defRPr>
            </a:lvl3pPr>
            <a:lvl4pPr marL="18256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bg2"/>
                </a:solidFill>
                <a:latin typeface="+mn-lt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2"/>
                </a:solidFill>
                <a:latin typeface="+mn-lt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sz="2400" kern="0" dirty="0"/>
              <a:t>Katheter voor korte termijn (&lt;6 maanden)</a:t>
            </a:r>
          </a:p>
          <a:p>
            <a:pPr marL="0" indent="0">
              <a:buFontTx/>
              <a:buNone/>
            </a:pPr>
            <a:endParaRPr lang="nl-BE" sz="2000" kern="0" dirty="0">
              <a:latin typeface="+mj-lt"/>
            </a:endParaRPr>
          </a:p>
          <a:p>
            <a:pPr marL="0" indent="0">
              <a:buFontTx/>
              <a:buNone/>
            </a:pPr>
            <a:r>
              <a:rPr lang="nl-BE" sz="2000" b="1" kern="0" dirty="0">
                <a:latin typeface="+mj-lt"/>
              </a:rPr>
              <a:t>Voordelen: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2000" kern="0" dirty="0">
                <a:latin typeface="+mj-lt"/>
              </a:rPr>
              <a:t>Weinig zichtbaar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2000" kern="0" dirty="0">
                <a:latin typeface="+mj-lt"/>
              </a:rPr>
              <a:t>Snelle plaatsing</a:t>
            </a:r>
          </a:p>
          <a:p>
            <a:pPr>
              <a:buFont typeface="Arial" panose="020B0604020202020204" pitchFamily="34" charset="0"/>
              <a:buChar char="•"/>
            </a:pPr>
            <a:endParaRPr lang="nl-BE" sz="2000" kern="0" dirty="0">
              <a:latin typeface="+mj-lt"/>
            </a:endParaRPr>
          </a:p>
          <a:p>
            <a:pPr marL="0" indent="0">
              <a:buNone/>
            </a:pPr>
            <a:r>
              <a:rPr lang="nl-BE" sz="2000" b="1" kern="0" dirty="0">
                <a:latin typeface="+mj-lt"/>
              </a:rPr>
              <a:t>Nadelen:</a:t>
            </a:r>
          </a:p>
          <a:p>
            <a:r>
              <a:rPr lang="nl-BE" sz="2000" kern="0" dirty="0">
                <a:latin typeface="+mj-lt"/>
              </a:rPr>
              <a:t>Geen zelfzorg mogelijk</a:t>
            </a:r>
          </a:p>
          <a:p>
            <a:r>
              <a:rPr lang="nl-BE" sz="2000" kern="0" dirty="0">
                <a:latin typeface="+mj-lt"/>
              </a:rPr>
              <a:t>Groeit nooit vast (</a:t>
            </a:r>
            <a:r>
              <a:rPr lang="nl-BE" sz="2000" kern="0" dirty="0" err="1">
                <a:latin typeface="+mj-lt"/>
              </a:rPr>
              <a:t>statlock</a:t>
            </a:r>
            <a:r>
              <a:rPr lang="nl-BE" sz="2000" kern="0" dirty="0">
                <a:latin typeface="+mj-lt"/>
                <a:cs typeface="Times New Roman" panose="02020603050405020304" pitchFamily="18" charset="0"/>
              </a:rPr>
              <a:t>®) </a:t>
            </a:r>
          </a:p>
          <a:p>
            <a:r>
              <a:rPr lang="nl-BE" sz="2000" kern="0" dirty="0">
                <a:latin typeface="+mj-lt"/>
                <a:cs typeface="Times New Roman" panose="02020603050405020304" pitchFamily="18" charset="0"/>
              </a:rPr>
              <a:t>Knikt gemakkelijk af</a:t>
            </a:r>
          </a:p>
          <a:p>
            <a:pPr marL="0" indent="0">
              <a:buNone/>
            </a:pPr>
            <a:endParaRPr lang="nl-BE" sz="2000" kern="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sz="2400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3058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156" y="432905"/>
            <a:ext cx="10243244" cy="792162"/>
          </a:xfrm>
        </p:spPr>
        <p:txBody>
          <a:bodyPr/>
          <a:lstStyle/>
          <a:p>
            <a:r>
              <a:rPr lang="nl-BE" dirty="0"/>
              <a:t>Soorten katheters: PAC/poortkatheter</a:t>
            </a:r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jdelijke aanduiding voor inhoud 6"/>
          <p:cNvSpPr txBox="1">
            <a:spLocks/>
          </p:cNvSpPr>
          <p:nvPr/>
        </p:nvSpPr>
        <p:spPr bwMode="auto">
          <a:xfrm>
            <a:off x="1026220" y="1516399"/>
            <a:ext cx="4320480" cy="514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90525" indent="-390525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2"/>
                </a:solidFill>
                <a:latin typeface="+mn-lt"/>
              </a:defRPr>
            </a:lvl2pPr>
            <a:lvl3pPr marL="13033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bg2"/>
                </a:solidFill>
                <a:latin typeface="+mn-lt"/>
              </a:defRPr>
            </a:lvl3pPr>
            <a:lvl4pPr marL="18256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bg2"/>
                </a:solidFill>
                <a:latin typeface="+mn-lt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2"/>
                </a:solidFill>
                <a:latin typeface="+mn-lt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sz="2400" kern="0" dirty="0"/>
              <a:t>Katheter voor lange termijn (niet permanent in gebruik)</a:t>
            </a:r>
          </a:p>
          <a:p>
            <a:pPr marL="0" indent="0">
              <a:buFontTx/>
              <a:buNone/>
            </a:pPr>
            <a:endParaRPr lang="nl-BE" sz="2000" kern="0" dirty="0">
              <a:latin typeface="+mj-lt"/>
            </a:endParaRPr>
          </a:p>
          <a:p>
            <a:pPr marL="0" indent="0">
              <a:buFontTx/>
              <a:buNone/>
            </a:pPr>
            <a:r>
              <a:rPr lang="nl-BE" sz="2000" b="1" kern="0" dirty="0">
                <a:latin typeface="+mj-lt"/>
              </a:rPr>
              <a:t>Voordelen: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2000" kern="0" dirty="0">
                <a:latin typeface="+mj-lt"/>
              </a:rPr>
              <a:t>Niet zichtbaar als niet aangeprikt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2000" kern="0" dirty="0">
                <a:latin typeface="+mj-lt"/>
              </a:rPr>
              <a:t>Zelfzorg mogelijk (ook aanprikken poort)</a:t>
            </a:r>
          </a:p>
          <a:p>
            <a:pPr>
              <a:buFont typeface="Arial" panose="020B0604020202020204" pitchFamily="34" charset="0"/>
              <a:buChar char="•"/>
            </a:pPr>
            <a:endParaRPr lang="nl-BE" sz="2000" kern="0" dirty="0">
              <a:latin typeface="+mj-lt"/>
            </a:endParaRPr>
          </a:p>
          <a:p>
            <a:pPr marL="0" indent="0">
              <a:buNone/>
            </a:pPr>
            <a:r>
              <a:rPr lang="nl-BE" sz="2000" b="1" kern="0" dirty="0">
                <a:latin typeface="+mj-lt"/>
              </a:rPr>
              <a:t>Nadelen:</a:t>
            </a:r>
          </a:p>
          <a:p>
            <a:r>
              <a:rPr lang="nl-BE" sz="2000" kern="0" dirty="0">
                <a:latin typeface="+mj-lt"/>
              </a:rPr>
              <a:t>Niet ontwikkeld voor TPN-toediening</a:t>
            </a:r>
          </a:p>
          <a:p>
            <a:r>
              <a:rPr lang="nl-BE" sz="2000" kern="0" dirty="0">
                <a:latin typeface="+mj-lt"/>
              </a:rPr>
              <a:t>Naald die altijd in poort zit is slecht voor de huid</a:t>
            </a:r>
          </a:p>
          <a:p>
            <a:r>
              <a:rPr lang="nl-BE" sz="2000" kern="0" dirty="0">
                <a:latin typeface="+mj-lt"/>
              </a:rPr>
              <a:t>Vetten in TPN slaan neer in poort (hoger infectie risico)</a:t>
            </a:r>
          </a:p>
          <a:p>
            <a:endParaRPr lang="nl-BE" sz="2000" kern="0" dirty="0">
              <a:latin typeface="+mj-lt"/>
            </a:endParaRPr>
          </a:p>
          <a:p>
            <a:pPr marL="0" indent="0">
              <a:buNone/>
            </a:pPr>
            <a:endParaRPr lang="nl-BE" sz="2000" kern="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sz="2400" kern="0" dirty="0">
              <a:latin typeface="+mj-lt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36" y="2196455"/>
            <a:ext cx="2946566" cy="33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34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156" y="432905"/>
            <a:ext cx="10243244" cy="792162"/>
          </a:xfrm>
        </p:spPr>
        <p:txBody>
          <a:bodyPr/>
          <a:lstStyle/>
          <a:p>
            <a:r>
              <a:rPr lang="nl-BE" dirty="0"/>
              <a:t>Soorten katheters: getunnelde katheter</a:t>
            </a:r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jdelijke aanduiding voor inhoud 6"/>
          <p:cNvSpPr txBox="1">
            <a:spLocks/>
          </p:cNvSpPr>
          <p:nvPr/>
        </p:nvSpPr>
        <p:spPr bwMode="auto">
          <a:xfrm>
            <a:off x="1026220" y="1516399"/>
            <a:ext cx="4320480" cy="514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90525" indent="-390525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2"/>
                </a:solidFill>
                <a:latin typeface="+mn-lt"/>
              </a:defRPr>
            </a:lvl2pPr>
            <a:lvl3pPr marL="13033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bg2"/>
                </a:solidFill>
                <a:latin typeface="+mn-lt"/>
              </a:defRPr>
            </a:lvl3pPr>
            <a:lvl4pPr marL="18256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bg2"/>
                </a:solidFill>
                <a:latin typeface="+mn-lt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2"/>
                </a:solidFill>
                <a:latin typeface="+mn-lt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BE" sz="2400" kern="0" dirty="0"/>
              <a:t>Katheter voor lange termijn (permanent in gebruik)</a:t>
            </a:r>
          </a:p>
          <a:p>
            <a:pPr marL="0" indent="0">
              <a:buFontTx/>
              <a:buNone/>
            </a:pPr>
            <a:endParaRPr lang="nl-BE" sz="2000" kern="0" dirty="0">
              <a:latin typeface="+mj-lt"/>
            </a:endParaRPr>
          </a:p>
          <a:p>
            <a:pPr marL="0" indent="0">
              <a:buFontTx/>
              <a:buNone/>
            </a:pPr>
            <a:r>
              <a:rPr lang="nl-BE" sz="2000" b="1" kern="0" dirty="0">
                <a:latin typeface="+mj-lt"/>
              </a:rPr>
              <a:t>Voordelen: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2000" kern="0" dirty="0">
                <a:latin typeface="+mj-lt"/>
              </a:rPr>
              <a:t>Kan jaren ter plaatse blijven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2000" kern="0" dirty="0">
                <a:latin typeface="+mj-lt"/>
              </a:rPr>
              <a:t>Minste infectierisico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2000" kern="0" dirty="0">
                <a:latin typeface="+mj-lt"/>
              </a:rPr>
              <a:t>Zelfzorg mogelijk</a:t>
            </a:r>
          </a:p>
          <a:p>
            <a:pPr>
              <a:buFont typeface="Arial" panose="020B0604020202020204" pitchFamily="34" charset="0"/>
              <a:buChar char="•"/>
            </a:pPr>
            <a:endParaRPr lang="nl-BE" sz="2000" kern="0" dirty="0">
              <a:latin typeface="+mj-lt"/>
            </a:endParaRPr>
          </a:p>
          <a:p>
            <a:pPr marL="0" indent="0">
              <a:buNone/>
            </a:pPr>
            <a:r>
              <a:rPr lang="nl-BE" sz="2000" b="1" kern="0" dirty="0">
                <a:latin typeface="+mj-lt"/>
              </a:rPr>
              <a:t>Nadelen:</a:t>
            </a:r>
          </a:p>
          <a:p>
            <a:r>
              <a:rPr lang="nl-BE" sz="2000" kern="0" dirty="0">
                <a:latin typeface="+mj-lt"/>
              </a:rPr>
              <a:t>Zichtbaar </a:t>
            </a:r>
          </a:p>
          <a:p>
            <a:pPr marL="0" indent="0">
              <a:buNone/>
            </a:pPr>
            <a:endParaRPr lang="nl-BE" sz="2000" kern="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sz="2400" kern="0" dirty="0">
              <a:latin typeface="+mj-lt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43" y="2052439"/>
            <a:ext cx="490084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08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8" y="972319"/>
            <a:ext cx="4536504" cy="2954002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96" y="1740442"/>
            <a:ext cx="4842392" cy="3227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708" y="3708623"/>
            <a:ext cx="4741492" cy="2682959"/>
          </a:xfrm>
          <a:prstGeom prst="rect">
            <a:avLst/>
          </a:prstGeom>
        </p:spPr>
      </p:pic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3" y="6732959"/>
            <a:ext cx="576064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82205" y="108223"/>
            <a:ext cx="9252834" cy="568119"/>
          </a:xfrm>
        </p:spPr>
        <p:txBody>
          <a:bodyPr/>
          <a:lstStyle/>
          <a:p>
            <a:r>
              <a:rPr lang="nl-BE" sz="3200" dirty="0"/>
              <a:t>Zelfzorg: waarom? </a:t>
            </a:r>
          </a:p>
        </p:txBody>
      </p:sp>
    </p:spTree>
    <p:extLst>
      <p:ext uri="{BB962C8B-B14F-4D97-AF65-F5344CB8AC3E}">
        <p14:creationId xmlns:p14="http://schemas.microsoft.com/office/powerpoint/2010/main" val="255172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8" y="468263"/>
            <a:ext cx="8988425" cy="792162"/>
          </a:xfrm>
        </p:spPr>
        <p:txBody>
          <a:bodyPr/>
          <a:lstStyle/>
          <a:p>
            <a:r>
              <a:rPr lang="nl-BE" sz="3200" dirty="0"/>
              <a:t>Educatie: door wie en voor wie?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" y="6732959"/>
            <a:ext cx="576064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jdelijke aanduiding voor inhoud 6"/>
          <p:cNvSpPr txBox="1">
            <a:spLocks/>
          </p:cNvSpPr>
          <p:nvPr/>
        </p:nvSpPr>
        <p:spPr bwMode="auto">
          <a:xfrm>
            <a:off x="1026220" y="1516399"/>
            <a:ext cx="6624736" cy="45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90525" indent="-390525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2"/>
                </a:solidFill>
                <a:latin typeface="+mn-lt"/>
              </a:defRPr>
            </a:lvl2pPr>
            <a:lvl3pPr marL="1303338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bg2"/>
                </a:solidFill>
                <a:latin typeface="+mn-lt"/>
              </a:defRPr>
            </a:lvl3pPr>
            <a:lvl4pPr marL="18256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bg2"/>
                </a:solidFill>
                <a:latin typeface="+mn-lt"/>
              </a:defRPr>
            </a:lvl4pPr>
            <a:lvl5pPr marL="23463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2"/>
                </a:solidFill>
                <a:latin typeface="+mn-lt"/>
              </a:defRPr>
            </a:lvl5pPr>
            <a:lvl6pPr marL="28035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6pPr>
            <a:lvl7pPr marL="32607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7pPr>
            <a:lvl8pPr marL="37179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8pPr>
            <a:lvl9pPr marL="4175125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BE" sz="2800" b="1" kern="0" dirty="0">
                <a:latin typeface="+mj-lt"/>
              </a:rPr>
              <a:t>Voor wie?</a:t>
            </a:r>
          </a:p>
          <a:p>
            <a:r>
              <a:rPr lang="nl-BE" sz="2400" kern="0" dirty="0">
                <a:latin typeface="+mj-lt"/>
              </a:rPr>
              <a:t>Langdurig TPN &gt; 6maanden</a:t>
            </a:r>
          </a:p>
          <a:p>
            <a:r>
              <a:rPr lang="nl-BE" sz="2400" dirty="0">
                <a:latin typeface="+mj-lt"/>
              </a:rPr>
              <a:t>Vermogen om te leren (vb. slechtziend, beven, reuma, dementie,…)</a:t>
            </a:r>
          </a:p>
          <a:p>
            <a:r>
              <a:rPr lang="nl-BE" sz="2400" dirty="0">
                <a:latin typeface="+mj-lt"/>
              </a:rPr>
              <a:t>Bereidheid om te leren (motivatie)</a:t>
            </a:r>
          </a:p>
          <a:p>
            <a:endParaRPr lang="nl-BE" sz="2400" kern="0" dirty="0">
              <a:latin typeface="+mj-lt"/>
            </a:endParaRPr>
          </a:p>
          <a:p>
            <a:pPr marL="0" indent="0">
              <a:buNone/>
            </a:pPr>
            <a:r>
              <a:rPr lang="nl-BE" sz="2800" b="1" kern="0" dirty="0">
                <a:latin typeface="+mj-lt"/>
              </a:rPr>
              <a:t>Door wie?</a:t>
            </a:r>
          </a:p>
          <a:p>
            <a:r>
              <a:rPr lang="nl-BE" sz="2400" kern="0" dirty="0" err="1">
                <a:latin typeface="+mj-lt"/>
              </a:rPr>
              <a:t>Nutritieverpleegkundigen</a:t>
            </a:r>
            <a:endParaRPr lang="nl-BE" sz="2400" kern="0" dirty="0">
              <a:latin typeface="+mj-lt"/>
            </a:endParaRPr>
          </a:p>
          <a:p>
            <a:r>
              <a:rPr lang="nl-BE" sz="2400" kern="0" dirty="0">
                <a:latin typeface="+mj-lt"/>
              </a:rPr>
              <a:t>Thuisverpleegkundigen</a:t>
            </a:r>
          </a:p>
          <a:p>
            <a:r>
              <a:rPr lang="nl-BE" sz="2400" kern="0" dirty="0">
                <a:latin typeface="+mj-lt"/>
              </a:rPr>
              <a:t>Thuiszorgteams (vb. </a:t>
            </a:r>
            <a:r>
              <a:rPr lang="nl-BE" sz="2400" kern="0" dirty="0" err="1">
                <a:latin typeface="+mj-lt"/>
              </a:rPr>
              <a:t>Eurocept</a:t>
            </a:r>
            <a:r>
              <a:rPr lang="nl-BE" sz="2400" kern="0" dirty="0">
                <a:latin typeface="+mj-lt"/>
              </a:rPr>
              <a:t>, </a:t>
            </a:r>
            <a:r>
              <a:rPr lang="nl-BE" sz="2400" kern="0" dirty="0" err="1">
                <a:latin typeface="+mj-lt"/>
              </a:rPr>
              <a:t>Remedus</a:t>
            </a:r>
            <a:r>
              <a:rPr lang="nl-BE" sz="2400" kern="0" dirty="0">
                <a:latin typeface="+mj-lt"/>
              </a:rPr>
              <a:t>)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240" y="1680427"/>
            <a:ext cx="3605160" cy="2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12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8" y="468263"/>
            <a:ext cx="8988425" cy="792162"/>
          </a:xfrm>
        </p:spPr>
        <p:txBody>
          <a:bodyPr/>
          <a:lstStyle/>
          <a:p>
            <a:r>
              <a:rPr lang="nl-BE" sz="3200" dirty="0"/>
              <a:t>Educatie: motiverende gespreksvoering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80" y="1620391"/>
            <a:ext cx="8250737" cy="433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" y="6732959"/>
            <a:ext cx="576064" cy="648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50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A7AE50-AED4-43D1-8B0B-DAB7DA984CF7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Definities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7" name="Rectangle 6"/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TextBox 1"/>
          <p:cNvSpPr txBox="1"/>
          <p:nvPr/>
        </p:nvSpPr>
        <p:spPr>
          <a:xfrm>
            <a:off x="1061985" y="2016337"/>
            <a:ext cx="3108519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>
              <a:spcAft>
                <a:spcPts val="2646"/>
              </a:spcAft>
            </a:pPr>
            <a:r>
              <a:rPr lang="en-US" sz="2646" b="1" dirty="0">
                <a:solidFill>
                  <a:srgbClr val="000066"/>
                </a:solidFill>
                <a:latin typeface="Arial" charset="0"/>
                <a:cs typeface="Arial" charset="0"/>
              </a:rPr>
              <a:t>Darmfalen</a:t>
            </a:r>
            <a:endParaRPr lang="nl-BE" sz="2646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6770" y="2016337"/>
            <a:ext cx="4144692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>
              <a:spcAft>
                <a:spcPts val="2646"/>
              </a:spcAft>
            </a:pPr>
            <a:r>
              <a:rPr lang="en-US" sz="2646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Intestinale</a:t>
            </a:r>
            <a:r>
              <a:rPr lang="en-US" sz="2646" b="1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646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insufficiëntie</a:t>
            </a:r>
            <a:endParaRPr lang="nl-BE" sz="2646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905" y="2772463"/>
            <a:ext cx="4536758" cy="3824893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just" defTabSz="1008126"/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Vermindering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van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darmfunctie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tot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onder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het minimum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dat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nodig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is om </a:t>
            </a:r>
            <a:r>
              <a:rPr lang="en-US" sz="2205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macronutrienten</a:t>
            </a:r>
            <a:r>
              <a:rPr lang="en-US" sz="2205" b="1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en</a:t>
            </a:r>
            <a:r>
              <a:rPr lang="en-US" sz="2205" b="1" dirty="0">
                <a:solidFill>
                  <a:srgbClr val="000066"/>
                </a:solidFill>
                <a:latin typeface="Arial" charset="0"/>
                <a:cs typeface="Arial" charset="0"/>
              </a:rPr>
              <a:t>/of </a:t>
            </a:r>
            <a:r>
              <a:rPr lang="en-US" sz="2205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vocht</a:t>
            </a:r>
            <a:r>
              <a:rPr lang="en-US" sz="2205" b="1" dirty="0">
                <a:solidFill>
                  <a:srgbClr val="000066"/>
                </a:solidFill>
                <a:latin typeface="Arial" charset="0"/>
                <a:cs typeface="Arial" charset="0"/>
              </a:rPr>
              <a:t>/</a:t>
            </a:r>
            <a:r>
              <a:rPr lang="en-US" sz="2205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elektrolyten</a:t>
            </a:r>
            <a:r>
              <a:rPr lang="en-US" sz="2205" b="1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te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absorberen</a:t>
            </a:r>
            <a:endParaRPr lang="en-US" sz="2205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 defTabSz="1008126"/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/>
            </a:r>
            <a:b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endParaRPr lang="en-US" sz="2205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 defTabSz="1008126"/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zodanig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dat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toediening</a:t>
            </a:r>
            <a:r>
              <a:rPr lang="en-US" sz="2205" b="1" dirty="0">
                <a:solidFill>
                  <a:srgbClr val="000066"/>
                </a:solidFill>
                <a:latin typeface="Arial" charset="0"/>
                <a:cs typeface="Arial" charset="0"/>
              </a:rPr>
              <a:t> van </a:t>
            </a:r>
            <a:r>
              <a:rPr lang="en-US" sz="2205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nutrienten</a:t>
            </a:r>
            <a:r>
              <a:rPr lang="en-US" sz="2205" b="1" dirty="0">
                <a:solidFill>
                  <a:srgbClr val="000066"/>
                </a:solidFill>
                <a:latin typeface="Arial" charset="0"/>
                <a:cs typeface="Arial" charset="0"/>
              </a:rPr>
              <a:t>, </a:t>
            </a:r>
            <a:r>
              <a:rPr lang="en-US" sz="2205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vocht</a:t>
            </a:r>
            <a:r>
              <a:rPr lang="en-US" sz="2205" b="1" dirty="0">
                <a:solidFill>
                  <a:srgbClr val="000066"/>
                </a:solidFill>
                <a:latin typeface="Arial" charset="0"/>
                <a:cs typeface="Arial" charset="0"/>
              </a:rPr>
              <a:t> of </a:t>
            </a:r>
            <a:r>
              <a:rPr lang="en-US" sz="2205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zouten</a:t>
            </a:r>
            <a:r>
              <a:rPr lang="en-US" sz="2205" b="1" dirty="0">
                <a:solidFill>
                  <a:srgbClr val="000066"/>
                </a:solidFill>
                <a:latin typeface="Arial" charset="0"/>
                <a:cs typeface="Arial" charset="0"/>
              </a:rPr>
              <a:t> via de </a:t>
            </a:r>
            <a:r>
              <a:rPr lang="en-US" sz="2205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aders</a:t>
            </a:r>
            <a:r>
              <a:rPr lang="en-US" sz="2205" b="1" dirty="0">
                <a:solidFill>
                  <a:srgbClr val="000066"/>
                </a:solidFill>
                <a:latin typeface="Arial" charset="0"/>
                <a:cs typeface="Arial" charset="0"/>
              </a:rPr>
              <a:t> (</a:t>
            </a:r>
            <a:r>
              <a:rPr lang="en-US" sz="2205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intraveneus</a:t>
            </a:r>
            <a:r>
              <a:rPr lang="en-US" sz="2205" b="1" dirty="0">
                <a:solidFill>
                  <a:srgbClr val="000066"/>
                </a:solidFill>
                <a:latin typeface="Arial" charset="0"/>
                <a:cs typeface="Arial" charset="0"/>
              </a:rPr>
              <a:t>)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nodig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is om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gezond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te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blijven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of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te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kunnen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groeien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.   </a:t>
            </a:r>
            <a:endParaRPr lang="nl-BE" sz="2205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4567" y="2772462"/>
            <a:ext cx="4536758" cy="1449628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just" defTabSz="1008126"/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Vermindering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van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darmfunctie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, maar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geen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noodzaak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aan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 IV 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toediening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</a:p>
          <a:p>
            <a:pPr algn="just" defTabSz="1008126"/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(</a:t>
            </a:r>
            <a:r>
              <a:rPr lang="en-US" sz="2205" dirty="0" err="1">
                <a:solidFill>
                  <a:srgbClr val="000066"/>
                </a:solidFill>
                <a:latin typeface="Arial" charset="0"/>
                <a:cs typeface="Arial" charset="0"/>
              </a:rPr>
              <a:t>bv</a:t>
            </a:r>
            <a:r>
              <a:rPr lang="en-US" sz="2205" dirty="0">
                <a:solidFill>
                  <a:srgbClr val="000066"/>
                </a:solidFill>
                <a:latin typeface="Arial" charset="0"/>
                <a:cs typeface="Arial" charset="0"/>
              </a:rPr>
              <a:t>. High-output stoma)</a:t>
            </a:r>
            <a:endParaRPr lang="nl-BE" sz="2205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7000209" y="7141193"/>
            <a:ext cx="3167038" cy="336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9767" tIns="49008" rIns="99767" bIns="49008">
            <a:spAutoFit/>
          </a:bodyPr>
          <a:lstStyle/>
          <a:p>
            <a:pPr algn="r" defTabSz="1008126" eaLnBrk="0" hangingPunct="0"/>
            <a:r>
              <a:rPr lang="en-GB" sz="1544" i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Pironi</a:t>
            </a:r>
            <a:r>
              <a:rPr lang="en-GB" sz="1544" i="1" dirty="0">
                <a:solidFill>
                  <a:srgbClr val="000066"/>
                </a:solidFill>
                <a:latin typeface="Arial" charset="0"/>
                <a:cs typeface="Arial" charset="0"/>
              </a:rPr>
              <a:t> et al. Clinical Nutrition 2015</a:t>
            </a:r>
          </a:p>
        </p:txBody>
      </p:sp>
      <p:pic>
        <p:nvPicPr>
          <p:cNvPr id="1026" name="Picture 2" descr="Image result for espen nutri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76" y="4508549"/>
            <a:ext cx="1990740" cy="199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570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7" y="684287"/>
            <a:ext cx="8988425" cy="792162"/>
          </a:xfrm>
        </p:spPr>
        <p:txBody>
          <a:bodyPr/>
          <a:lstStyle/>
          <a:p>
            <a:r>
              <a:rPr lang="nl-BE" dirty="0"/>
              <a:t>Baden en douchen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169988" y="2124447"/>
            <a:ext cx="8988426" cy="4608141"/>
          </a:xfrm>
        </p:spPr>
        <p:txBody>
          <a:bodyPr/>
          <a:lstStyle/>
          <a:p>
            <a:r>
              <a:rPr lang="nl-BE" sz="3200" dirty="0"/>
              <a:t>Nooit wanneer aangekoppeld</a:t>
            </a:r>
          </a:p>
          <a:p>
            <a:pPr lvl="1"/>
            <a:r>
              <a:rPr lang="nl-BE" sz="2400" dirty="0"/>
              <a:t>Valrisico </a:t>
            </a:r>
          </a:p>
          <a:p>
            <a:pPr lvl="1"/>
            <a:r>
              <a:rPr lang="nl-BE" sz="2400" dirty="0"/>
              <a:t>Blijven haken met katheter (scheuren, uitvallen)</a:t>
            </a:r>
          </a:p>
          <a:p>
            <a:r>
              <a:rPr lang="nl-BE" sz="3200" dirty="0"/>
              <a:t>Indien verband los of nat is</a:t>
            </a:r>
          </a:p>
          <a:p>
            <a:pPr lvl="1"/>
            <a:r>
              <a:rPr lang="nl-BE" sz="2400" dirty="0"/>
              <a:t>Dadelijk vervangen</a:t>
            </a:r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76" y="3852639"/>
            <a:ext cx="3389688" cy="23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92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7" y="684287"/>
            <a:ext cx="8988425" cy="792162"/>
          </a:xfrm>
        </p:spPr>
        <p:txBody>
          <a:bodyPr/>
          <a:lstStyle/>
          <a:p>
            <a:r>
              <a:rPr lang="nl-BE" dirty="0"/>
              <a:t>Baden en douchen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169988" y="1620392"/>
            <a:ext cx="8988426" cy="1152128"/>
          </a:xfrm>
        </p:spPr>
        <p:txBody>
          <a:bodyPr/>
          <a:lstStyle/>
          <a:p>
            <a:r>
              <a:rPr lang="nl-BE" sz="3200" dirty="0"/>
              <a:t>Weinig onderzoek, veel (dure) materialen op de markt</a:t>
            </a:r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8" y="2884331"/>
            <a:ext cx="3616551" cy="348354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20" y="2484487"/>
            <a:ext cx="2985787" cy="411289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96" y="4335268"/>
            <a:ext cx="898329" cy="290834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8460160" y="3181128"/>
            <a:ext cx="18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2" name="Tekstvak 11"/>
          <p:cNvSpPr txBox="1"/>
          <p:nvPr/>
        </p:nvSpPr>
        <p:spPr>
          <a:xfrm>
            <a:off x="1646363" y="644020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rgbClr val="FF0000"/>
                </a:solidFill>
              </a:rPr>
              <a:t>40€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8331349" y="3401609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rgbClr val="FF0000"/>
                </a:solidFill>
              </a:rPr>
              <a:t>20€/stuk</a:t>
            </a:r>
          </a:p>
        </p:txBody>
      </p:sp>
    </p:spTree>
    <p:extLst>
      <p:ext uri="{BB962C8B-B14F-4D97-AF65-F5344CB8AC3E}">
        <p14:creationId xmlns:p14="http://schemas.microsoft.com/office/powerpoint/2010/main" val="6841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7" y="684287"/>
            <a:ext cx="8988425" cy="576064"/>
          </a:xfrm>
        </p:spPr>
        <p:txBody>
          <a:bodyPr/>
          <a:lstStyle/>
          <a:p>
            <a:r>
              <a:rPr lang="nl-BE" dirty="0"/>
              <a:t>Baden en douchen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169988" y="1476375"/>
            <a:ext cx="8988426" cy="5256213"/>
          </a:xfrm>
        </p:spPr>
        <p:txBody>
          <a:bodyPr/>
          <a:lstStyle/>
          <a:p>
            <a:r>
              <a:rPr lang="nl-BE" sz="3600" dirty="0"/>
              <a:t>Onze adviezen:</a:t>
            </a:r>
          </a:p>
          <a:p>
            <a:pPr lvl="1"/>
            <a:r>
              <a:rPr lang="nl-BE" sz="2800" dirty="0"/>
              <a:t>Baden toegestaan voor iedereen</a:t>
            </a:r>
          </a:p>
          <a:p>
            <a:pPr lvl="1"/>
            <a:r>
              <a:rPr lang="nl-BE" sz="2800" dirty="0"/>
              <a:t>Katheter, insteekpunt en verband mogen niet in contact komen met het badwater</a:t>
            </a:r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20" y="3780631"/>
            <a:ext cx="3096344" cy="28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71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7" y="684287"/>
            <a:ext cx="8988425" cy="576064"/>
          </a:xfrm>
        </p:spPr>
        <p:txBody>
          <a:bodyPr/>
          <a:lstStyle/>
          <a:p>
            <a:r>
              <a:rPr lang="nl-BE" dirty="0"/>
              <a:t>Baden en douchen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738188" y="2551138"/>
            <a:ext cx="6696744" cy="3672037"/>
          </a:xfrm>
        </p:spPr>
        <p:txBody>
          <a:bodyPr/>
          <a:lstStyle/>
          <a:p>
            <a:r>
              <a:rPr lang="nl-BE" sz="3200" dirty="0"/>
              <a:t>PAC:</a:t>
            </a:r>
          </a:p>
          <a:p>
            <a:pPr lvl="1"/>
            <a:r>
              <a:rPr lang="nl-BE" sz="2400" dirty="0"/>
              <a:t>Enkel douchen als naald verwijderd is</a:t>
            </a:r>
          </a:p>
          <a:p>
            <a:r>
              <a:rPr lang="nl-BE" sz="3200" dirty="0"/>
              <a:t>Getunnelde katheter:</a:t>
            </a:r>
          </a:p>
          <a:p>
            <a:pPr lvl="1"/>
            <a:r>
              <a:rPr lang="nl-BE" sz="2400" dirty="0"/>
              <a:t>Douchen mag vanaf 8 weken na plaatsing</a:t>
            </a:r>
          </a:p>
          <a:p>
            <a:r>
              <a:rPr lang="nl-BE" sz="3200" dirty="0"/>
              <a:t>PICC:</a:t>
            </a:r>
          </a:p>
          <a:p>
            <a:pPr lvl="1"/>
            <a:r>
              <a:rPr lang="nl-BE" sz="2400" dirty="0"/>
              <a:t>Douchen kan door huishoudfolie strak rond de arm te wikkelen</a:t>
            </a:r>
          </a:p>
          <a:p>
            <a:pPr lvl="1"/>
            <a:endParaRPr lang="nl-BE" sz="2400" dirty="0"/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956" y="2551138"/>
            <a:ext cx="2854769" cy="214107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78148" y="1692399"/>
            <a:ext cx="943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7" lvl="1" indent="0">
              <a:buNone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Regels rond douchen afhankelijk van het type katheter:</a:t>
            </a:r>
          </a:p>
        </p:txBody>
      </p:sp>
    </p:spTree>
    <p:extLst>
      <p:ext uri="{BB962C8B-B14F-4D97-AF65-F5344CB8AC3E}">
        <p14:creationId xmlns:p14="http://schemas.microsoft.com/office/powerpoint/2010/main" val="8882791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7" y="684287"/>
            <a:ext cx="8988425" cy="576064"/>
          </a:xfrm>
        </p:spPr>
        <p:txBody>
          <a:bodyPr/>
          <a:lstStyle/>
          <a:p>
            <a:r>
              <a:rPr lang="nl-BE" dirty="0"/>
              <a:t>En wat met zwemmen?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026221" y="1404367"/>
            <a:ext cx="6552728" cy="5040560"/>
          </a:xfrm>
        </p:spPr>
        <p:txBody>
          <a:bodyPr/>
          <a:lstStyle/>
          <a:p>
            <a:r>
              <a:rPr lang="nl-BE" sz="2800" dirty="0"/>
              <a:t>Pootje baden mag altijd (zelfde regels als baden)</a:t>
            </a:r>
          </a:p>
          <a:p>
            <a:pPr marL="522287" lvl="1" indent="0">
              <a:buNone/>
            </a:pPr>
            <a:endParaRPr lang="nl-BE" sz="2300" dirty="0"/>
          </a:p>
          <a:p>
            <a:pPr marL="0" indent="0">
              <a:buNone/>
            </a:pPr>
            <a:r>
              <a:rPr lang="nl-BE" sz="2800" dirty="0"/>
              <a:t>PAC:</a:t>
            </a:r>
          </a:p>
          <a:p>
            <a:pPr lvl="1"/>
            <a:r>
              <a:rPr lang="nl-BE" sz="2400" dirty="0"/>
              <a:t>Enkel als naald verwijderd is</a:t>
            </a:r>
          </a:p>
          <a:p>
            <a:pPr lvl="1"/>
            <a:r>
              <a:rPr lang="nl-BE" sz="2400" dirty="0"/>
              <a:t>Prikgaatje afdekken met waterdicht verband</a:t>
            </a:r>
          </a:p>
          <a:p>
            <a:pPr marL="0" indent="0">
              <a:buNone/>
            </a:pPr>
            <a:r>
              <a:rPr lang="nl-BE" sz="2800" dirty="0"/>
              <a:t>PICC:</a:t>
            </a:r>
          </a:p>
          <a:p>
            <a:pPr lvl="1"/>
            <a:r>
              <a:rPr lang="nl-BE" sz="2400" dirty="0"/>
              <a:t>Zwemmen mag niet</a:t>
            </a:r>
          </a:p>
          <a:p>
            <a:pPr lvl="1"/>
            <a:r>
              <a:rPr lang="nl-BE" sz="2400" dirty="0"/>
              <a:t>Nooit volledig waterdicht te krijgen</a:t>
            </a:r>
          </a:p>
          <a:p>
            <a:pPr lvl="1"/>
            <a:r>
              <a:rPr lang="nl-BE" sz="2400" dirty="0"/>
              <a:t>Via insteekpunt dadelijk toegang tot ader</a:t>
            </a:r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956" y="2736515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827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0236" y="324247"/>
            <a:ext cx="8988425" cy="576064"/>
          </a:xfrm>
        </p:spPr>
        <p:txBody>
          <a:bodyPr/>
          <a:lstStyle/>
          <a:p>
            <a:r>
              <a:rPr lang="nl-BE" dirty="0"/>
              <a:t>En wat met zwemmen?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772914" y="1332359"/>
            <a:ext cx="6614477" cy="4788347"/>
          </a:xfrm>
        </p:spPr>
        <p:txBody>
          <a:bodyPr/>
          <a:lstStyle/>
          <a:p>
            <a:r>
              <a:rPr lang="nl-BE" sz="3200" dirty="0"/>
              <a:t>Getunnelde katheter </a:t>
            </a:r>
          </a:p>
          <a:p>
            <a:pPr lvl="1"/>
            <a:r>
              <a:rPr lang="nl-BE" sz="2400" dirty="0">
                <a:latin typeface="+mj-lt"/>
              </a:rPr>
              <a:t>Indien volledig genezen (8weken) </a:t>
            </a:r>
          </a:p>
          <a:p>
            <a:pPr lvl="1"/>
            <a:r>
              <a:rPr lang="nl-BE" sz="2400" dirty="0">
                <a:latin typeface="+mj-lt"/>
              </a:rPr>
              <a:t>Niet in ‘natuurlijk water’: bacteriën, schimmels, algen,…</a:t>
            </a:r>
          </a:p>
          <a:p>
            <a:pPr lvl="1"/>
            <a:r>
              <a:rPr lang="nl-BE" sz="2400" dirty="0">
                <a:latin typeface="+mj-lt"/>
              </a:rPr>
              <a:t>Zwembad met chloor:</a:t>
            </a:r>
          </a:p>
          <a:p>
            <a:pPr lvl="2"/>
            <a:r>
              <a:rPr lang="nl-BE" sz="2000" dirty="0">
                <a:latin typeface="+mj-lt"/>
              </a:rPr>
              <a:t>Chloor doodt slechte organismen</a:t>
            </a:r>
          </a:p>
          <a:p>
            <a:pPr lvl="2"/>
            <a:r>
              <a:rPr lang="nl-BE" sz="2000" dirty="0">
                <a:latin typeface="+mj-lt"/>
              </a:rPr>
              <a:t>MAAR beschadigt ook het silicone van de katheter</a:t>
            </a:r>
          </a:p>
          <a:p>
            <a:pPr lvl="1"/>
            <a:r>
              <a:rPr lang="nl-BE" sz="2400" dirty="0">
                <a:latin typeface="+mj-lt"/>
              </a:rPr>
              <a:t>Insteekpunt en leiding volledig waterdicht inpakken</a:t>
            </a:r>
          </a:p>
          <a:p>
            <a:pPr lvl="2"/>
            <a:r>
              <a:rPr lang="nl-BE" sz="2000" dirty="0">
                <a:latin typeface="+mj-lt"/>
              </a:rPr>
              <a:t>Waterdicht verband (vb. </a:t>
            </a:r>
            <a:r>
              <a:rPr lang="nl-BE" sz="2000" dirty="0" err="1">
                <a:latin typeface="+mj-lt"/>
              </a:rPr>
              <a:t>Tegaderm</a:t>
            </a:r>
            <a:r>
              <a:rPr lang="nl-BE" sz="2000" dirty="0">
                <a:latin typeface="+mj-lt"/>
                <a:cs typeface="Times New Roman" panose="02020603050405020304" pitchFamily="18" charset="0"/>
              </a:rPr>
              <a:t>®)</a:t>
            </a:r>
          </a:p>
          <a:p>
            <a:pPr lvl="2"/>
            <a:r>
              <a:rPr lang="nl-BE" sz="2000" dirty="0">
                <a:latin typeface="+mj-lt"/>
                <a:cs typeface="Times New Roman" panose="02020603050405020304" pitchFamily="18" charset="0"/>
              </a:rPr>
              <a:t>Speciale zwemverbanden</a:t>
            </a:r>
          </a:p>
          <a:p>
            <a:pPr lvl="2"/>
            <a:r>
              <a:rPr lang="nl-BE" sz="2000" dirty="0">
                <a:latin typeface="+mj-lt"/>
                <a:cs typeface="Times New Roman" panose="02020603050405020304" pitchFamily="18" charset="0"/>
              </a:rPr>
              <a:t>Stomazakje</a:t>
            </a:r>
            <a:endParaRPr lang="nl-BE" sz="2000" dirty="0">
              <a:latin typeface="+mj-lt"/>
            </a:endParaRPr>
          </a:p>
          <a:p>
            <a:pPr lvl="1"/>
            <a:endParaRPr lang="nl-BE" sz="2400" dirty="0">
              <a:latin typeface="+mj-lt"/>
            </a:endParaRPr>
          </a:p>
          <a:p>
            <a:pPr lvl="1"/>
            <a:endParaRPr lang="nl-BE" sz="2400" dirty="0"/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09" y="1332359"/>
            <a:ext cx="324230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94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7" y="684287"/>
            <a:ext cx="8988425" cy="576064"/>
          </a:xfrm>
        </p:spPr>
        <p:txBody>
          <a:bodyPr/>
          <a:lstStyle/>
          <a:p>
            <a:r>
              <a:rPr lang="nl-BE" dirty="0"/>
              <a:t>Op reis met TPN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169988" y="1476375"/>
            <a:ext cx="4536752" cy="5256213"/>
          </a:xfrm>
        </p:spPr>
        <p:txBody>
          <a:bodyPr/>
          <a:lstStyle/>
          <a:p>
            <a:r>
              <a:rPr lang="nl-BE" sz="2800" dirty="0"/>
              <a:t>Mogelijk mits goede voorbereiding en organisatie</a:t>
            </a:r>
          </a:p>
          <a:p>
            <a:endParaRPr lang="nl-BE" sz="2800" dirty="0"/>
          </a:p>
          <a:p>
            <a:endParaRPr lang="nl-BE" sz="2800" dirty="0"/>
          </a:p>
          <a:p>
            <a:r>
              <a:rPr lang="nl-BE" sz="2800" b="1" dirty="0"/>
              <a:t>Enige voorwaarde</a:t>
            </a:r>
            <a:r>
              <a:rPr lang="nl-BE" sz="2800" dirty="0"/>
              <a:t>: Zelfstandig kunnen aan- en afschakelen (of mantelzorger)</a:t>
            </a:r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05" y="828303"/>
            <a:ext cx="3589299" cy="538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37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7" y="684287"/>
            <a:ext cx="8988425" cy="576064"/>
          </a:xfrm>
        </p:spPr>
        <p:txBody>
          <a:bodyPr/>
          <a:lstStyle/>
          <a:p>
            <a:r>
              <a:rPr lang="nl-BE" dirty="0"/>
              <a:t>Kies je bestemming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954212" y="1692399"/>
            <a:ext cx="6048672" cy="5256213"/>
          </a:xfrm>
        </p:spPr>
        <p:txBody>
          <a:bodyPr/>
          <a:lstStyle/>
          <a:p>
            <a:r>
              <a:rPr lang="nl-BE" sz="2300" dirty="0"/>
              <a:t>Landen met een goede hygiënische standaard</a:t>
            </a:r>
          </a:p>
          <a:p>
            <a:pPr lvl="1"/>
            <a:r>
              <a:rPr lang="nl-BE" sz="1800" dirty="0"/>
              <a:t>Grote steden versus het platteland</a:t>
            </a:r>
          </a:p>
          <a:p>
            <a:r>
              <a:rPr lang="nl-BE" sz="2300" dirty="0"/>
              <a:t>Liefst geen landen met extreme temperaturen</a:t>
            </a:r>
          </a:p>
          <a:p>
            <a:pPr lvl="1"/>
            <a:r>
              <a:rPr lang="nl-BE" sz="1800" dirty="0"/>
              <a:t>Meer nood aan calorieën bij heel lage temperaturen</a:t>
            </a:r>
          </a:p>
          <a:p>
            <a:pPr lvl="1"/>
            <a:r>
              <a:rPr lang="nl-BE" sz="1800" dirty="0"/>
              <a:t>Meer nood aan vocht bij heel hoge temperaturen</a:t>
            </a:r>
          </a:p>
          <a:p>
            <a:r>
              <a:rPr lang="nl-BE" sz="2300" dirty="0"/>
              <a:t>Zoek naar een degelijk ziekenhuis in de buurt van je reisbestemming</a:t>
            </a:r>
          </a:p>
          <a:p>
            <a:pPr lvl="1"/>
            <a:r>
              <a:rPr lang="nl-BE" sz="1800" dirty="0"/>
              <a:t>Weet waar je naartoe kan gaan in noodgevallen</a:t>
            </a:r>
          </a:p>
          <a:p>
            <a:pPr lvl="1"/>
            <a:r>
              <a:rPr lang="nl-BE" sz="1800" dirty="0"/>
              <a:t>Vraag info en advies aan je mutualiteit</a:t>
            </a:r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71" y="251966"/>
            <a:ext cx="3187380" cy="180047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71" y="5117530"/>
            <a:ext cx="3185753" cy="132739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70" y="2294258"/>
            <a:ext cx="3185753" cy="23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694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7" y="684287"/>
            <a:ext cx="8988425" cy="576064"/>
          </a:xfrm>
        </p:spPr>
        <p:txBody>
          <a:bodyPr/>
          <a:lstStyle/>
          <a:p>
            <a:r>
              <a:rPr lang="nl-BE" dirty="0"/>
              <a:t>Breng iedereen op de hoogte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954212" y="1476375"/>
            <a:ext cx="8785224" cy="5873257"/>
          </a:xfrm>
        </p:spPr>
        <p:txBody>
          <a:bodyPr/>
          <a:lstStyle/>
          <a:p>
            <a:r>
              <a:rPr lang="nl-BE" sz="2300" dirty="0"/>
              <a:t>Bespreek je reisplannen steeds met je behandelend arts</a:t>
            </a:r>
          </a:p>
          <a:p>
            <a:pPr lvl="1"/>
            <a:r>
              <a:rPr lang="nl-BE" sz="1800" dirty="0"/>
              <a:t>Enkele dagen zonder TPN?</a:t>
            </a:r>
          </a:p>
          <a:p>
            <a:pPr lvl="1"/>
            <a:r>
              <a:rPr lang="nl-BE" sz="1800" dirty="0"/>
              <a:t>Extra vocht nodig?</a:t>
            </a:r>
          </a:p>
          <a:p>
            <a:pPr lvl="1"/>
            <a:r>
              <a:rPr lang="nl-BE" sz="1800" dirty="0"/>
              <a:t>Attesten in orde brengen</a:t>
            </a:r>
          </a:p>
          <a:p>
            <a:r>
              <a:rPr lang="nl-BE" sz="2300" dirty="0"/>
              <a:t>Breng je mutualiteit op de hoogte</a:t>
            </a:r>
          </a:p>
          <a:p>
            <a:pPr lvl="1"/>
            <a:r>
              <a:rPr lang="nl-BE" sz="1800" dirty="0"/>
              <a:t>Soms nood aan attest dat je MAG reizen </a:t>
            </a:r>
          </a:p>
          <a:p>
            <a:pPr lvl="1"/>
            <a:r>
              <a:rPr lang="nl-BE" sz="1800" dirty="0"/>
              <a:t>In principe niet nodig bij een “stabiele chronische ziekte”</a:t>
            </a:r>
          </a:p>
          <a:p>
            <a:r>
              <a:rPr lang="nl-BE" sz="2300" dirty="0"/>
              <a:t>Krijgt je een ziekte-uitkering?</a:t>
            </a:r>
          </a:p>
          <a:p>
            <a:pPr lvl="1"/>
            <a:r>
              <a:rPr lang="nl-BE" sz="1800" dirty="0"/>
              <a:t>Verplicht om de arbeidsgeneesheer op de hoogte te brengen</a:t>
            </a:r>
          </a:p>
          <a:p>
            <a:pPr marL="0" indent="0">
              <a:buNone/>
            </a:pPr>
            <a:endParaRPr lang="nl-BE" sz="2300" dirty="0"/>
          </a:p>
          <a:p>
            <a:pPr marL="0" indent="0">
              <a:buNone/>
            </a:pPr>
            <a:r>
              <a:rPr lang="nl-BE" sz="2300" b="1" dirty="0">
                <a:solidFill>
                  <a:schemeClr val="accent1">
                    <a:lumMod val="50000"/>
                  </a:schemeClr>
                </a:solidFill>
              </a:rPr>
              <a:t>Wacht hier niet mee tot het laatste moment! Best 3 maanden vooraf beginnen plannen (zeker als het de eerste keer is).</a:t>
            </a:r>
          </a:p>
          <a:p>
            <a:pPr marL="522287" lvl="1" indent="0">
              <a:buNone/>
            </a:pPr>
            <a:endParaRPr lang="nl-BE" sz="1800" dirty="0"/>
          </a:p>
          <a:p>
            <a:pPr lvl="1"/>
            <a:endParaRPr lang="nl-BE" sz="1800" dirty="0"/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695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7" y="684287"/>
            <a:ext cx="8988425" cy="576064"/>
          </a:xfrm>
        </p:spPr>
        <p:txBody>
          <a:bodyPr/>
          <a:lstStyle/>
          <a:p>
            <a:r>
              <a:rPr lang="nl-BE" dirty="0"/>
              <a:t>Met het vliegtuig?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738188" y="2320301"/>
            <a:ext cx="8785224" cy="5256213"/>
          </a:xfrm>
        </p:spPr>
        <p:txBody>
          <a:bodyPr/>
          <a:lstStyle/>
          <a:p>
            <a:r>
              <a:rPr lang="nl-BE" sz="2800" dirty="0"/>
              <a:t>TPN mag meestal gratis mee in het vliegtuig als “medische bagage”</a:t>
            </a:r>
          </a:p>
          <a:p>
            <a:pPr lvl="1"/>
            <a:r>
              <a:rPr lang="nl-BE" sz="2300" dirty="0"/>
              <a:t>Attest nodig voor douane en luchtvaartmaatschappij (arts)</a:t>
            </a:r>
          </a:p>
          <a:p>
            <a:pPr lvl="1"/>
            <a:r>
              <a:rPr lang="nl-BE" sz="2300" dirty="0"/>
              <a:t>Breng de luchtvaartmaatschappij min. 1 maand voor de afreis op de hoogte</a:t>
            </a:r>
          </a:p>
          <a:p>
            <a:pPr lvl="2"/>
            <a:r>
              <a:rPr lang="nl-BE" sz="1800" dirty="0"/>
              <a:t>Neem een kopie van de communicatie mee naar de luchthaven</a:t>
            </a:r>
          </a:p>
          <a:p>
            <a:r>
              <a:rPr lang="nl-BE" sz="2800" dirty="0"/>
              <a:t>TPN bij voorkeur als handbagage</a:t>
            </a:r>
          </a:p>
          <a:p>
            <a:pPr lvl="1"/>
            <a:r>
              <a:rPr lang="nl-BE" sz="2300" dirty="0"/>
              <a:t>Verloren bagage?</a:t>
            </a:r>
          </a:p>
          <a:p>
            <a:pPr lvl="1"/>
            <a:r>
              <a:rPr lang="nl-BE" sz="2300" dirty="0"/>
              <a:t>Niet elke bagageruim is verwarmd (kans op bevriezing)</a:t>
            </a:r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84" y="324247"/>
            <a:ext cx="3155528" cy="177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31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Darmfalen</a:t>
            </a:r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 in UZ Leuven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2B574F-62FF-41E8-9AB1-1118C02D9744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A2BF9D-854D-4E70-829E-E18D5CE2334A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2F0608-8263-49B9-A3C9-A4266EB8D225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E59DC4-2AE8-4754-AEEB-D784683B7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43" name="Grafiek 13">
            <a:extLst>
              <a:ext uri="{FF2B5EF4-FFF2-40B4-BE49-F238E27FC236}">
                <a16:creationId xmlns:a16="http://schemas.microsoft.com/office/drawing/2014/main" id="{F846E7BF-628E-42BF-A099-DFBF291805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7012223"/>
              </p:ext>
            </p:extLst>
          </p:nvPr>
        </p:nvGraphicFramePr>
        <p:xfrm>
          <a:off x="1169621" y="2018835"/>
          <a:ext cx="8078271" cy="449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99494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7" y="684287"/>
            <a:ext cx="8988425" cy="576064"/>
          </a:xfrm>
        </p:spPr>
        <p:txBody>
          <a:bodyPr/>
          <a:lstStyle/>
          <a:p>
            <a:r>
              <a:rPr lang="nl-BE" dirty="0"/>
              <a:t>Algemene tips</a:t>
            </a:r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83" y="2988543"/>
            <a:ext cx="2236128" cy="3166198"/>
          </a:xfrm>
          <a:prstGeom prst="rect">
            <a:avLst/>
          </a:prstGeom>
        </p:spPr>
      </p:pic>
      <p:sp>
        <p:nvSpPr>
          <p:cNvPr id="8" name="Tijdelijke aanduiding voor inhoud 3"/>
          <p:cNvSpPr>
            <a:spLocks noGrp="1"/>
          </p:cNvSpPr>
          <p:nvPr>
            <p:ph idx="1"/>
          </p:nvPr>
        </p:nvSpPr>
        <p:spPr>
          <a:xfrm>
            <a:off x="378148" y="1469471"/>
            <a:ext cx="7200800" cy="5256213"/>
          </a:xfrm>
        </p:spPr>
        <p:txBody>
          <a:bodyPr/>
          <a:lstStyle/>
          <a:p>
            <a:r>
              <a:rPr lang="nl-BE" sz="2800" dirty="0"/>
              <a:t>Bewaar de TPN tussen de 5°C en de 25°C</a:t>
            </a:r>
          </a:p>
          <a:p>
            <a:pPr lvl="1"/>
            <a:r>
              <a:rPr lang="nl-BE" sz="2300" dirty="0"/>
              <a:t>Opletten met de auto: als het buiten 24° is het in de koffer van de auto na 1u al 50°!!</a:t>
            </a:r>
          </a:p>
          <a:p>
            <a:r>
              <a:rPr lang="nl-BE" sz="2800" dirty="0"/>
              <a:t>Voorzie voldoende reservemateriaal</a:t>
            </a:r>
          </a:p>
          <a:p>
            <a:r>
              <a:rPr lang="nl-BE" sz="2800" dirty="0"/>
              <a:t>Sluit een goede reisverzekering af</a:t>
            </a:r>
          </a:p>
          <a:p>
            <a:r>
              <a:rPr lang="nl-BE" sz="2800" dirty="0"/>
              <a:t>Wat met een infuusstaander?</a:t>
            </a:r>
          </a:p>
          <a:p>
            <a:pPr lvl="1"/>
            <a:r>
              <a:rPr lang="nl-BE" sz="2300" dirty="0"/>
              <a:t>Reismodel (te kopen via internet)</a:t>
            </a:r>
          </a:p>
          <a:p>
            <a:pPr lvl="1"/>
            <a:r>
              <a:rPr lang="nl-BE" sz="2300" dirty="0"/>
              <a:t>Sommige reisorganisaties hebben een medische dienst die dit kunnen voorzien in het hotel</a:t>
            </a:r>
          </a:p>
          <a:p>
            <a:pPr lvl="1"/>
            <a:endParaRPr lang="nl-BE" sz="1800" dirty="0"/>
          </a:p>
          <a:p>
            <a:pPr lvl="1"/>
            <a:endParaRPr lang="nl-BE" sz="1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849" y="319082"/>
            <a:ext cx="3047148" cy="203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08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9988" y="684287"/>
            <a:ext cx="8988425" cy="792162"/>
          </a:xfrm>
        </p:spPr>
        <p:txBody>
          <a:bodyPr/>
          <a:lstStyle/>
          <a:p>
            <a:pPr algn="ctr"/>
            <a:r>
              <a:rPr lang="nl-BE" dirty="0"/>
              <a:t>Bedankt voor jullie aandacht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1026220" y="5623139"/>
            <a:ext cx="89884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lang="nl-NL" sz="4000" b="1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Gill Sans Std" pitchFamily="34" charset="0"/>
              </a:defRPr>
            </a:lvl2pPr>
            <a:lvl3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Gill Sans Std" pitchFamily="34" charset="0"/>
              </a:defRPr>
            </a:lvl3pPr>
            <a:lvl4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Gill Sans Std" pitchFamily="34" charset="0"/>
              </a:defRPr>
            </a:lvl4pPr>
            <a:lvl5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latin typeface="Gill Sans Std" pitchFamily="34" charset="0"/>
              </a:defRPr>
            </a:lvl5pPr>
            <a:lvl6pPr marL="457200"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ill Sans Std" pitchFamily="34" charset="0"/>
              </a:defRPr>
            </a:lvl6pPr>
            <a:lvl7pPr marL="914400"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ill Sans Std" pitchFamily="34" charset="0"/>
              </a:defRPr>
            </a:lvl7pPr>
            <a:lvl8pPr marL="1371600"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ill Sans Std" pitchFamily="34" charset="0"/>
              </a:defRPr>
            </a:lvl8pPr>
            <a:lvl9pPr marL="1828800"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ill Sans Std" pitchFamily="34" charset="0"/>
              </a:defRPr>
            </a:lvl9pPr>
          </a:lstStyle>
          <a:p>
            <a:pPr algn="ctr"/>
            <a:r>
              <a:rPr lang="nl-BE" sz="3600" kern="0" dirty="0"/>
              <a:t>Vragen?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80" y="2196455"/>
            <a:ext cx="2886903" cy="2548689"/>
          </a:xfrm>
        </p:spPr>
      </p:pic>
    </p:spTree>
    <p:extLst>
      <p:ext uri="{BB962C8B-B14F-4D97-AF65-F5344CB8AC3E}">
        <p14:creationId xmlns:p14="http://schemas.microsoft.com/office/powerpoint/2010/main" val="11109183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ndertitel 1"/>
          <p:cNvSpPr>
            <a:spLocks noGrp="1"/>
          </p:cNvSpPr>
          <p:nvPr>
            <p:ph type="subTitle" sz="quarter" idx="1"/>
          </p:nvPr>
        </p:nvSpPr>
        <p:spPr>
          <a:xfrm>
            <a:off x="1098228" y="4932759"/>
            <a:ext cx="9448477" cy="792112"/>
          </a:xfrm>
        </p:spPr>
        <p:txBody>
          <a:bodyPr/>
          <a:lstStyle/>
          <a:p>
            <a:r>
              <a:rPr lang="nl-BE" altLang="nl-BE" sz="1600" dirty="0"/>
              <a:t>Nelle Pauwels, diëtiste</a:t>
            </a:r>
          </a:p>
          <a:p>
            <a:r>
              <a:rPr lang="fr-BE" altLang="nl-BE" sz="1600" dirty="0"/>
              <a:t>Competentiecentrum Klinische Voeding, UZ Leuven</a:t>
            </a:r>
          </a:p>
        </p:txBody>
      </p:sp>
      <p:sp>
        <p:nvSpPr>
          <p:cNvPr id="3075" name="Titel 2"/>
          <p:cNvSpPr>
            <a:spLocks noGrp="1"/>
          </p:cNvSpPr>
          <p:nvPr>
            <p:ph type="ctrTitle"/>
          </p:nvPr>
        </p:nvSpPr>
        <p:spPr>
          <a:xfrm>
            <a:off x="773113" y="3204567"/>
            <a:ext cx="9090025" cy="792758"/>
          </a:xfrm>
        </p:spPr>
        <p:txBody>
          <a:bodyPr/>
          <a:lstStyle/>
          <a:p>
            <a:r>
              <a:rPr lang="nl-BE" altLang="nl-BE" dirty="0"/>
              <a:t>TPN: wie – wat – waarom?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188" y="6393922"/>
            <a:ext cx="541145" cy="69907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44404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Waarom TPN?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Onvoldoende voedingsstoffen</a:t>
            </a:r>
          </a:p>
          <a:p>
            <a:pPr lvl="1"/>
            <a:r>
              <a:rPr lang="nl-BE" dirty="0"/>
              <a:t>Calorieën</a:t>
            </a:r>
          </a:p>
          <a:p>
            <a:pPr lvl="1"/>
            <a:r>
              <a:rPr lang="nl-BE" dirty="0"/>
              <a:t>Vocht</a:t>
            </a:r>
          </a:p>
          <a:p>
            <a:pPr lvl="1"/>
            <a:r>
              <a:rPr lang="nl-BE" dirty="0"/>
              <a:t>Vitaminen, mineralen</a:t>
            </a:r>
          </a:p>
          <a:p>
            <a:r>
              <a:rPr lang="nl-BE" dirty="0"/>
              <a:t>Omwille van</a:t>
            </a:r>
          </a:p>
          <a:p>
            <a:pPr lvl="1"/>
            <a:r>
              <a:rPr lang="nl-BE" dirty="0"/>
              <a:t>Onvoldoende opname</a:t>
            </a:r>
          </a:p>
          <a:p>
            <a:pPr lvl="1"/>
            <a:r>
              <a:rPr lang="nl-BE" dirty="0"/>
              <a:t>Onvoldoende inname</a:t>
            </a:r>
          </a:p>
          <a:p>
            <a:pPr lvl="1"/>
            <a:endParaRPr lang="nl-BE" dirty="0"/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458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zit er in TPN?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Calorieën</a:t>
            </a:r>
          </a:p>
          <a:p>
            <a:pPr lvl="1"/>
            <a:r>
              <a:rPr lang="nl-BE" dirty="0"/>
              <a:t>Vetten (= lipiden)</a:t>
            </a:r>
          </a:p>
          <a:p>
            <a:pPr lvl="2"/>
            <a:r>
              <a:rPr lang="nl-BE" dirty="0"/>
              <a:t>9kcal per gram</a:t>
            </a:r>
          </a:p>
          <a:p>
            <a:pPr lvl="2"/>
            <a:r>
              <a:rPr lang="nl-BE" dirty="0"/>
              <a:t>Verschillende oorsprong: olijf, soja, MCT, vis</a:t>
            </a:r>
          </a:p>
          <a:p>
            <a:pPr lvl="2"/>
            <a:r>
              <a:rPr lang="nl-BE" dirty="0"/>
              <a:t>Witte kleur</a:t>
            </a:r>
          </a:p>
          <a:p>
            <a:pPr lvl="2"/>
            <a:r>
              <a:rPr lang="nl-BE" dirty="0"/>
              <a:t>Belastend voor de lever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82" y="1026542"/>
            <a:ext cx="3961431" cy="204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496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zit er in TPN?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Calorieën</a:t>
            </a:r>
          </a:p>
          <a:p>
            <a:pPr lvl="1"/>
            <a:r>
              <a:rPr lang="nl-BE" dirty="0"/>
              <a:t>Koolhydraten/suikers</a:t>
            </a:r>
          </a:p>
          <a:p>
            <a:pPr lvl="2"/>
            <a:r>
              <a:rPr lang="nl-BE" dirty="0"/>
              <a:t>4kcal per gram</a:t>
            </a:r>
          </a:p>
          <a:p>
            <a:pPr lvl="2"/>
            <a:r>
              <a:rPr lang="nl-BE" dirty="0"/>
              <a:t>Glucose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363" y="3852639"/>
            <a:ext cx="2791050" cy="255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732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zit er in TPN?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Calorieën</a:t>
            </a:r>
          </a:p>
          <a:p>
            <a:pPr lvl="1"/>
            <a:r>
              <a:rPr lang="nl-BE" dirty="0"/>
              <a:t>Eiwitten</a:t>
            </a:r>
          </a:p>
          <a:p>
            <a:pPr lvl="2"/>
            <a:r>
              <a:rPr lang="nl-BE" dirty="0"/>
              <a:t>4kcal per gram</a:t>
            </a:r>
          </a:p>
          <a:p>
            <a:pPr lvl="2"/>
            <a:r>
              <a:rPr lang="nl-BE" dirty="0"/>
              <a:t>= aminozuren -  stikstof (N)</a:t>
            </a:r>
          </a:p>
          <a:p>
            <a:pPr lvl="2"/>
            <a:r>
              <a:rPr lang="nl-BE" dirty="0"/>
              <a:t>Bouwstenen voor spieropbouw en herstel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08" y="147737"/>
            <a:ext cx="3014464" cy="3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005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zit er in TPN?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Binair mengsel</a:t>
            </a:r>
          </a:p>
          <a:p>
            <a:pPr lvl="1"/>
            <a:r>
              <a:rPr lang="nl-BE" dirty="0"/>
              <a:t>2 compartimenten</a:t>
            </a:r>
          </a:p>
          <a:p>
            <a:pPr lvl="1"/>
            <a:r>
              <a:rPr lang="nl-BE" dirty="0"/>
              <a:t>Eiwitten en suikers</a:t>
            </a:r>
          </a:p>
          <a:p>
            <a:pPr lvl="1"/>
            <a:r>
              <a:rPr lang="nl-BE" dirty="0"/>
              <a:t>‘Gele zakken’</a:t>
            </a:r>
          </a:p>
          <a:p>
            <a:r>
              <a:rPr lang="nl-BE" dirty="0"/>
              <a:t>Ternair mengsel</a:t>
            </a:r>
          </a:p>
          <a:p>
            <a:pPr lvl="1"/>
            <a:r>
              <a:rPr lang="nl-BE" dirty="0"/>
              <a:t>3 compartimenten</a:t>
            </a:r>
          </a:p>
          <a:p>
            <a:pPr lvl="1"/>
            <a:r>
              <a:rPr lang="nl-BE" dirty="0"/>
              <a:t>Eiwitten, suikers en vetten</a:t>
            </a:r>
          </a:p>
          <a:p>
            <a:pPr lvl="1"/>
            <a:r>
              <a:rPr lang="nl-BE" dirty="0"/>
              <a:t>‘Witte zakken’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8749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zit er in TPN?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Vocht</a:t>
            </a:r>
          </a:p>
          <a:p>
            <a:pPr lvl="1"/>
            <a:r>
              <a:rPr lang="nl-BE" dirty="0"/>
              <a:t>TPN nodig enkel voor calorieën of ook voor vocht?</a:t>
            </a:r>
          </a:p>
          <a:p>
            <a:pPr lvl="1"/>
            <a:r>
              <a:rPr lang="nl-BE" dirty="0"/>
              <a:t>Extra vocht nodig</a:t>
            </a:r>
          </a:p>
          <a:p>
            <a:pPr lvl="2"/>
            <a:r>
              <a:rPr lang="nl-BE" dirty="0"/>
              <a:t>Hoge verliezen</a:t>
            </a:r>
          </a:p>
          <a:p>
            <a:pPr lvl="2"/>
            <a:r>
              <a:rPr lang="nl-BE" dirty="0"/>
              <a:t>Koorts</a:t>
            </a:r>
          </a:p>
          <a:p>
            <a:pPr lvl="2"/>
            <a:r>
              <a:rPr lang="nl-BE" dirty="0"/>
              <a:t>Warme temperaturen</a:t>
            </a:r>
          </a:p>
          <a:p>
            <a:pPr lvl="2"/>
            <a:r>
              <a:rPr lang="nl-BE" dirty="0"/>
              <a:t>Drinkverbod</a:t>
            </a:r>
          </a:p>
          <a:p>
            <a:pPr lvl="2"/>
            <a:r>
              <a:rPr lang="nl-BE" dirty="0"/>
              <a:t>Onvoldoende urine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35" b="10588"/>
          <a:stretch/>
        </p:blipFill>
        <p:spPr bwMode="auto">
          <a:xfrm>
            <a:off x="8443044" y="4284687"/>
            <a:ext cx="1224136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85820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zit er in TPN?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69988" y="2266949"/>
            <a:ext cx="4418012" cy="5294313"/>
          </a:xfrm>
        </p:spPr>
        <p:txBody>
          <a:bodyPr/>
          <a:lstStyle/>
          <a:p>
            <a:r>
              <a:rPr lang="nl-BE" sz="2400" dirty="0">
                <a:solidFill>
                  <a:srgbClr val="0070C0"/>
                </a:solidFill>
              </a:rPr>
              <a:t>Vitaminen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Vitamine A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Vitamine B: B1, B2, B3, B5, B6, B8, B9, B12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Vitamine C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Vitamine D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Vitamine E</a:t>
            </a:r>
          </a:p>
          <a:p>
            <a:pPr marL="522287" lvl="1" indent="0">
              <a:buNone/>
            </a:pPr>
            <a:endParaRPr lang="nl-BE" sz="1800" dirty="0"/>
          </a:p>
          <a:p>
            <a:r>
              <a:rPr lang="nl-BE" sz="2400" dirty="0">
                <a:solidFill>
                  <a:srgbClr val="C00000"/>
                </a:solidFill>
              </a:rPr>
              <a:t>Elektrolyten</a:t>
            </a:r>
          </a:p>
          <a:p>
            <a:pPr lvl="1"/>
            <a:r>
              <a:rPr lang="nl-BE" sz="2000" dirty="0">
                <a:solidFill>
                  <a:srgbClr val="C00000"/>
                </a:solidFill>
              </a:rPr>
              <a:t>Natrium</a:t>
            </a:r>
          </a:p>
          <a:p>
            <a:pPr lvl="1"/>
            <a:r>
              <a:rPr lang="nl-BE" sz="2000" dirty="0">
                <a:solidFill>
                  <a:srgbClr val="C00000"/>
                </a:solidFill>
              </a:rPr>
              <a:t>Kalium</a:t>
            </a:r>
          </a:p>
          <a:p>
            <a:pPr lvl="1"/>
            <a:r>
              <a:rPr lang="nl-BE" sz="2000" dirty="0">
                <a:solidFill>
                  <a:srgbClr val="C00000"/>
                </a:solidFill>
              </a:rPr>
              <a:t>Magnesium</a:t>
            </a:r>
          </a:p>
          <a:p>
            <a:pPr lvl="1"/>
            <a:r>
              <a:rPr lang="nl-BE" sz="2000" dirty="0">
                <a:solidFill>
                  <a:srgbClr val="C00000"/>
                </a:solidFill>
              </a:rPr>
              <a:t>Calcium</a:t>
            </a:r>
          </a:p>
          <a:p>
            <a:pPr lvl="1"/>
            <a:r>
              <a:rPr lang="nl-BE" sz="2000" dirty="0">
                <a:solidFill>
                  <a:srgbClr val="C00000"/>
                </a:solidFill>
              </a:rPr>
              <a:t>Chloride</a:t>
            </a:r>
          </a:p>
          <a:p>
            <a:pPr lvl="1"/>
            <a:r>
              <a:rPr lang="nl-BE" sz="2000" dirty="0">
                <a:solidFill>
                  <a:srgbClr val="C00000"/>
                </a:solidFill>
              </a:rPr>
              <a:t>Fosfor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sz="2400" dirty="0">
                <a:solidFill>
                  <a:srgbClr val="0070C0"/>
                </a:solidFill>
              </a:rPr>
              <a:t>Sporenelementen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Chroom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Koper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IJzer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Jodium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Mangaan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Fluor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Molybdeen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Selenium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Zink</a:t>
            </a:r>
          </a:p>
          <a:p>
            <a:pPr lvl="1"/>
            <a:endParaRPr lang="nl-BE" sz="1800" dirty="0">
              <a:solidFill>
                <a:srgbClr val="0070C0"/>
              </a:solidFill>
            </a:endParaRPr>
          </a:p>
          <a:p>
            <a:r>
              <a:rPr lang="nl-BE" sz="2400" dirty="0" err="1">
                <a:solidFill>
                  <a:srgbClr val="0070C0"/>
                </a:solidFill>
              </a:rPr>
              <a:t>Konakion</a:t>
            </a:r>
            <a:r>
              <a:rPr lang="nl-BE" sz="2400" dirty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nl-BE" sz="1800" dirty="0">
                <a:solidFill>
                  <a:srgbClr val="0070C0"/>
                </a:solidFill>
              </a:rPr>
              <a:t>Vitamine K</a:t>
            </a:r>
          </a:p>
          <a:p>
            <a:endParaRPr lang="nl-BE" sz="3600" dirty="0"/>
          </a:p>
        </p:txBody>
      </p:sp>
      <p:pic>
        <p:nvPicPr>
          <p:cNvPr id="5" name="Afbeelding 4" descr="C:\Users\nlauwe1\AppData\Local\Microsoft\Windows\Temporary Internet Files\Content.Outlook\AALXNM0J\LIFT_grey tex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791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Darmfalen</a:t>
            </a:r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 is </a:t>
            </a:r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duur</a:t>
            </a:r>
            <a:r>
              <a:rPr lang="en-US" sz="3087" b="1" dirty="0">
                <a:solidFill>
                  <a:srgbClr val="000066"/>
                </a:solidFill>
                <a:latin typeface="Arial" charset="0"/>
                <a:cs typeface="Arial" charset="0"/>
              </a:rPr>
              <a:t>!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2B574F-62FF-41E8-9AB1-1118C02D9744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A2BF9D-854D-4E70-829E-E18D5CE2334A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2F0608-8263-49B9-A3C9-A4266EB8D225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E59DC4-2AE8-4754-AEEB-D784683B7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91D2546-D06F-4BE1-A2FD-D8532D929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8" t="29222" r="51177" b="10549"/>
          <a:stretch/>
        </p:blipFill>
        <p:spPr>
          <a:xfrm>
            <a:off x="1962324" y="1596266"/>
            <a:ext cx="6696744" cy="58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930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Enkel TPN?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NPO =  ‘niets per os’</a:t>
            </a:r>
          </a:p>
          <a:p>
            <a:pPr lvl="1"/>
            <a:r>
              <a:rPr lang="nl-BE" dirty="0"/>
              <a:t>Sociaal</a:t>
            </a:r>
          </a:p>
          <a:p>
            <a:pPr lvl="1"/>
            <a:r>
              <a:rPr lang="nl-BE" dirty="0"/>
              <a:t>Hongergevoel/eetlust</a:t>
            </a:r>
          </a:p>
          <a:p>
            <a:pPr lvl="1"/>
            <a:r>
              <a:rPr lang="nl-BE" dirty="0"/>
              <a:t>Drinken mogelijk?</a:t>
            </a:r>
          </a:p>
          <a:p>
            <a:pPr lvl="1"/>
            <a:r>
              <a:rPr lang="nl-BE" dirty="0"/>
              <a:t>Dorstgevoel</a:t>
            </a:r>
          </a:p>
          <a:p>
            <a:pPr lvl="2"/>
            <a:r>
              <a:rPr lang="nl-BE" dirty="0"/>
              <a:t>IJsblokjes</a:t>
            </a:r>
          </a:p>
          <a:p>
            <a:pPr lvl="2"/>
            <a:r>
              <a:rPr lang="nl-BE" dirty="0"/>
              <a:t>Waterijsjes</a:t>
            </a:r>
          </a:p>
          <a:p>
            <a:pPr lvl="2"/>
            <a:r>
              <a:rPr lang="nl-BE" dirty="0"/>
              <a:t>Muntjes (geen kauwgom!)</a:t>
            </a:r>
          </a:p>
          <a:p>
            <a:pPr lvl="2"/>
            <a:endParaRPr lang="nl-BE" dirty="0"/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860" y="356460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372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Enkel TPN?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Voeding in combinatie met TPN</a:t>
            </a:r>
          </a:p>
          <a:p>
            <a:pPr lvl="1"/>
            <a:r>
              <a:rPr lang="nl-BE" dirty="0"/>
              <a:t>Zijn er dieetrichtlijnen?</a:t>
            </a:r>
          </a:p>
          <a:p>
            <a:pPr lvl="1"/>
            <a:r>
              <a:rPr lang="nl-BE" dirty="0"/>
              <a:t>Is er een vochtbeperking?</a:t>
            </a:r>
          </a:p>
          <a:p>
            <a:pPr lvl="1"/>
            <a:r>
              <a:rPr lang="nl-BE" dirty="0"/>
              <a:t>Geeft eten ongemak?</a:t>
            </a:r>
          </a:p>
          <a:p>
            <a:pPr lvl="1"/>
            <a:r>
              <a:rPr lang="nl-BE" dirty="0"/>
              <a:t>Is er nog opname via de darm?</a:t>
            </a:r>
          </a:p>
          <a:p>
            <a:pPr lvl="1"/>
            <a:endParaRPr lang="nl-BE" dirty="0"/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32" y="3131990"/>
            <a:ext cx="3600598" cy="36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740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Enkel TPN?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600" dirty="0"/>
              <a:t>Moeilijke situaties</a:t>
            </a:r>
          </a:p>
          <a:p>
            <a:pPr lvl="1"/>
            <a:r>
              <a:rPr lang="nl-BE" sz="2800" dirty="0"/>
              <a:t>Familie</a:t>
            </a:r>
          </a:p>
          <a:p>
            <a:pPr lvl="2"/>
            <a:r>
              <a:rPr lang="nl-BE" sz="2400" dirty="0"/>
              <a:t>Samen aan tafel?</a:t>
            </a:r>
          </a:p>
          <a:p>
            <a:pPr lvl="1"/>
            <a:r>
              <a:rPr lang="nl-BE" sz="2800" dirty="0"/>
              <a:t>Restaurantbezoek</a:t>
            </a:r>
          </a:p>
          <a:p>
            <a:pPr lvl="2"/>
            <a:r>
              <a:rPr lang="nl-BE" sz="2400" dirty="0"/>
              <a:t>Eten mogelijk?</a:t>
            </a:r>
          </a:p>
          <a:p>
            <a:pPr lvl="2"/>
            <a:r>
              <a:rPr lang="nl-BE" sz="2400" dirty="0"/>
              <a:t>Enkel voorgerecht, hapjes, kinderportie</a:t>
            </a:r>
          </a:p>
          <a:p>
            <a:pPr lvl="2"/>
            <a:r>
              <a:rPr lang="nl-BE" sz="2400" dirty="0"/>
              <a:t>Op voorhand restaurant inlichten</a:t>
            </a:r>
          </a:p>
          <a:p>
            <a:pPr lvl="1"/>
            <a:r>
              <a:rPr lang="nl-BE" sz="2800" dirty="0"/>
              <a:t>Feestjes</a:t>
            </a:r>
          </a:p>
          <a:p>
            <a:pPr lvl="2"/>
            <a:r>
              <a:rPr lang="nl-BE" sz="2400" dirty="0"/>
              <a:t>Op voorhand afspreken wat wel/niet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504208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Rol diëtiste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200" dirty="0"/>
              <a:t>Uitbalanceren calorieën</a:t>
            </a:r>
          </a:p>
          <a:p>
            <a:r>
              <a:rPr lang="nl-BE" sz="3200" dirty="0"/>
              <a:t>TPN schema opstellen</a:t>
            </a:r>
          </a:p>
          <a:p>
            <a:pPr lvl="1"/>
            <a:r>
              <a:rPr lang="nl-BE" sz="2400" dirty="0"/>
              <a:t>Zo duurzaam mogelijk</a:t>
            </a:r>
          </a:p>
          <a:p>
            <a:pPr lvl="2"/>
            <a:r>
              <a:rPr lang="nl-BE" sz="2000" dirty="0"/>
              <a:t>Beschermen lever</a:t>
            </a:r>
          </a:p>
          <a:p>
            <a:pPr lvl="2"/>
            <a:r>
              <a:rPr lang="nl-BE" sz="2000" dirty="0"/>
              <a:t>Beschermen nieren</a:t>
            </a:r>
          </a:p>
          <a:p>
            <a:pPr lvl="1"/>
            <a:r>
              <a:rPr lang="nl-BE" sz="2400" dirty="0"/>
              <a:t>Rekening houden met gewone voeding en diëten</a:t>
            </a:r>
          </a:p>
          <a:p>
            <a:pPr lvl="2"/>
            <a:r>
              <a:rPr lang="nl-BE" sz="2000" dirty="0"/>
              <a:t>Educatie</a:t>
            </a:r>
          </a:p>
          <a:p>
            <a:pPr lvl="1"/>
            <a:r>
              <a:rPr lang="nl-BE" sz="2400" dirty="0"/>
              <a:t>Rekening houden met </a:t>
            </a:r>
            <a:r>
              <a:rPr lang="nl-BE" sz="2400" dirty="0" err="1"/>
              <a:t>gewichts</a:t>
            </a:r>
            <a:r>
              <a:rPr lang="nl-BE" sz="2400" dirty="0"/>
              <a:t>(evolutie)</a:t>
            </a:r>
          </a:p>
          <a:p>
            <a:pPr lvl="1"/>
            <a:r>
              <a:rPr lang="nl-BE" sz="2400" dirty="0"/>
              <a:t>Rekening houden wensen van patiënt</a:t>
            </a:r>
          </a:p>
          <a:p>
            <a:pPr lvl="2"/>
            <a:r>
              <a:rPr lang="nl-BE" sz="1900" dirty="0"/>
              <a:t>Vrije dagen indien mogelijk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2974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Rol diëtiste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Bijsturen waar nodig</a:t>
            </a:r>
          </a:p>
          <a:p>
            <a:pPr lvl="1"/>
            <a:r>
              <a:rPr lang="nl-BE" dirty="0"/>
              <a:t>Te veel gewichtsverlies</a:t>
            </a:r>
          </a:p>
          <a:p>
            <a:pPr lvl="1"/>
            <a:r>
              <a:rPr lang="nl-BE" dirty="0"/>
              <a:t>Te veel gewichtswinst</a:t>
            </a:r>
          </a:p>
          <a:p>
            <a:pPr lvl="1"/>
            <a:r>
              <a:rPr lang="nl-BE" dirty="0"/>
              <a:t>Onvoldoende vocht</a:t>
            </a:r>
          </a:p>
          <a:p>
            <a:pPr lvl="1"/>
            <a:r>
              <a:rPr lang="nl-BE" dirty="0"/>
              <a:t>Afwijkende bloedwaarden</a:t>
            </a:r>
          </a:p>
          <a:p>
            <a:pPr marL="0" indent="0" algn="ctr">
              <a:buNone/>
            </a:pPr>
            <a:endParaRPr lang="nl-BE" sz="3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nl-BE" sz="3600" dirty="0">
                <a:solidFill>
                  <a:srgbClr val="0070C0"/>
                </a:solidFill>
              </a:rPr>
              <a:t>Vastgelegd schema hoeft geen definitief schema te zijn</a:t>
            </a:r>
          </a:p>
        </p:txBody>
      </p:sp>
      <p:pic>
        <p:nvPicPr>
          <p:cNvPr id="4" name="Afbeelding 3" descr="C:\Users\nlauwe1\AppData\Local\Microsoft\Windows\Temporary Internet Files\Content.Outlook\AALXNM0J\LIFT_grey tex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6732588"/>
            <a:ext cx="576064" cy="648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37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D19427-73A6-49C3-82E6-53E417783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7" t="19535" r="32872" b="9032"/>
          <a:stretch/>
        </p:blipFill>
        <p:spPr>
          <a:xfrm>
            <a:off x="3330364" y="1507033"/>
            <a:ext cx="6649937" cy="4049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0186BA-95AC-463D-967E-E64F3B966C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79" y="2190205"/>
            <a:ext cx="2492292" cy="3180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8410DF-310C-4140-A501-BC7CAEEAD80B}"/>
              </a:ext>
            </a:extLst>
          </p:cNvPr>
          <p:cNvSpPr txBox="1"/>
          <p:nvPr/>
        </p:nvSpPr>
        <p:spPr>
          <a:xfrm>
            <a:off x="3330364" y="5555581"/>
            <a:ext cx="1746627" cy="804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5" dirty="0"/>
              <a:t>Wendy Nys</a:t>
            </a:r>
            <a:br>
              <a:rPr lang="en-US" sz="2315" dirty="0"/>
            </a:br>
            <a:r>
              <a:rPr lang="en-US" sz="2315" dirty="0"/>
              <a:t>VC</a:t>
            </a:r>
            <a:endParaRPr lang="nl-BE" sz="2315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9B7FD-A195-4DE3-B4C1-67940C2CE760}"/>
              </a:ext>
            </a:extLst>
          </p:cNvPr>
          <p:cNvSpPr txBox="1"/>
          <p:nvPr/>
        </p:nvSpPr>
        <p:spPr>
          <a:xfrm>
            <a:off x="4471625" y="6091930"/>
            <a:ext cx="1885563" cy="11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5" dirty="0"/>
              <a:t>Nelle Pauwels</a:t>
            </a:r>
          </a:p>
          <a:p>
            <a:r>
              <a:rPr lang="en-US" sz="2315" dirty="0"/>
              <a:t>DIT</a:t>
            </a:r>
            <a:endParaRPr lang="nl-BE" sz="231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BEDFD-31B0-4504-B0AE-3200A06F9609}"/>
              </a:ext>
            </a:extLst>
          </p:cNvPr>
          <p:cNvSpPr txBox="1"/>
          <p:nvPr/>
        </p:nvSpPr>
        <p:spPr>
          <a:xfrm>
            <a:off x="5751825" y="5498158"/>
            <a:ext cx="2292448" cy="11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15" dirty="0"/>
              <a:t>Nathalie Lauwers</a:t>
            </a:r>
          </a:p>
          <a:p>
            <a:pPr algn="ctr"/>
            <a:r>
              <a:rPr lang="en-US" sz="2315" dirty="0"/>
              <a:t>VS</a:t>
            </a:r>
            <a:endParaRPr lang="nl-BE" sz="231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53B668-084C-4E68-A628-02F45E5E1677}"/>
              </a:ext>
            </a:extLst>
          </p:cNvPr>
          <p:cNvSpPr txBox="1"/>
          <p:nvPr/>
        </p:nvSpPr>
        <p:spPr>
          <a:xfrm>
            <a:off x="8327951" y="5556033"/>
            <a:ext cx="2292448" cy="11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5" dirty="0"/>
              <a:t>Karlien Geboers</a:t>
            </a:r>
          </a:p>
          <a:p>
            <a:r>
              <a:rPr lang="en-US" sz="2315" dirty="0"/>
              <a:t>Study Coord</a:t>
            </a:r>
            <a:endParaRPr lang="nl-BE" sz="2315" dirty="0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B74EF96-A6BF-4148-836C-6B3AA6210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/>
            <a:r>
              <a:rPr lang="en-US" sz="3087" b="1" dirty="0" err="1">
                <a:solidFill>
                  <a:srgbClr val="000066"/>
                </a:solidFill>
              </a:rPr>
              <a:t>Veel</a:t>
            </a:r>
            <a:r>
              <a:rPr lang="en-US" sz="3087" b="1" dirty="0">
                <a:solidFill>
                  <a:srgbClr val="000066"/>
                </a:solidFill>
              </a:rPr>
              <a:t> dank </a:t>
            </a:r>
            <a:r>
              <a:rPr lang="en-US" sz="3087" b="1" dirty="0" err="1">
                <a:solidFill>
                  <a:srgbClr val="000066"/>
                </a:solidFill>
              </a:rPr>
              <a:t>voor</a:t>
            </a:r>
            <a:r>
              <a:rPr lang="en-US" sz="3087" b="1" dirty="0">
                <a:solidFill>
                  <a:srgbClr val="000066"/>
                </a:solidFill>
              </a:rPr>
              <a:t> </a:t>
            </a:r>
            <a:r>
              <a:rPr lang="en-US" sz="3087" b="1" dirty="0" err="1">
                <a:solidFill>
                  <a:srgbClr val="000066"/>
                </a:solidFill>
              </a:rPr>
              <a:t>jullie</a:t>
            </a:r>
            <a:r>
              <a:rPr lang="en-US" sz="3087" b="1" dirty="0">
                <a:solidFill>
                  <a:srgbClr val="000066"/>
                </a:solidFill>
              </a:rPr>
              <a:t> </a:t>
            </a:r>
            <a:r>
              <a:rPr lang="en-US" sz="3087" b="1" dirty="0" err="1">
                <a:solidFill>
                  <a:srgbClr val="000066"/>
                </a:solidFill>
              </a:rPr>
              <a:t>vertrouwen</a:t>
            </a:r>
            <a:r>
              <a:rPr lang="en-US" sz="3087" b="1" dirty="0">
                <a:solidFill>
                  <a:srgbClr val="000066"/>
                </a:solidFill>
              </a:rPr>
              <a:t>!</a:t>
            </a:r>
            <a:endParaRPr lang="en-US" sz="2315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44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Classificatie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752087" y="1512253"/>
            <a:ext cx="3242373" cy="1410438"/>
            <a:chOff x="3015712" y="1367368"/>
            <a:chExt cx="2940804" cy="1279255"/>
          </a:xfrm>
        </p:grpSpPr>
        <p:sp>
          <p:nvSpPr>
            <p:cNvPr id="36" name="Rounded Rectangle 35"/>
            <p:cNvSpPr/>
            <p:nvPr/>
          </p:nvSpPr>
          <p:spPr>
            <a:xfrm>
              <a:off x="3015712" y="1367368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51479" y="1699281"/>
              <a:ext cx="2286000" cy="45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8126"/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Short Bowel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4047" y="3576693"/>
            <a:ext cx="3242373" cy="1410438"/>
            <a:chOff x="156274" y="2941447"/>
            <a:chExt cx="2940804" cy="1279255"/>
          </a:xfrm>
        </p:grpSpPr>
        <p:sp>
          <p:nvSpPr>
            <p:cNvPr id="35" name="Rounded Rectangle 34"/>
            <p:cNvSpPr/>
            <p:nvPr/>
          </p:nvSpPr>
          <p:spPr>
            <a:xfrm>
              <a:off x="156274" y="2941447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1553" y="3252348"/>
              <a:ext cx="2690247" cy="45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Fistels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26980" y="3576692"/>
            <a:ext cx="3242373" cy="1428831"/>
            <a:chOff x="5777639" y="2963369"/>
            <a:chExt cx="2940804" cy="1295938"/>
          </a:xfrm>
        </p:grpSpPr>
        <p:sp>
          <p:nvSpPr>
            <p:cNvPr id="37" name="Rounded Rectangle 36"/>
            <p:cNvSpPr/>
            <p:nvPr/>
          </p:nvSpPr>
          <p:spPr>
            <a:xfrm>
              <a:off x="5777639" y="2963369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05041" y="3067682"/>
              <a:ext cx="2286000" cy="119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Stoornissen</a:t>
              </a:r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van de </a:t>
              </a:r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motiliteit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137001" y="5646739"/>
            <a:ext cx="3242373" cy="1410438"/>
            <a:chOff x="5263396" y="4991781"/>
            <a:chExt cx="2940804" cy="1279255"/>
          </a:xfrm>
        </p:grpSpPr>
        <p:sp>
          <p:nvSpPr>
            <p:cNvPr id="26" name="Rounded Rectangle 25"/>
            <p:cNvSpPr/>
            <p:nvPr/>
          </p:nvSpPr>
          <p:spPr>
            <a:xfrm>
              <a:off x="5263396" y="4991781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35169" y="5047962"/>
              <a:ext cx="2647627" cy="119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Ernstige</a:t>
              </a:r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aantasting</a:t>
              </a:r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van het </a:t>
              </a:r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slijmvlies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287970" y="5618254"/>
            <a:ext cx="3242373" cy="1410438"/>
            <a:chOff x="938077" y="5008498"/>
            <a:chExt cx="2940804" cy="1279255"/>
          </a:xfrm>
        </p:grpSpPr>
        <p:sp>
          <p:nvSpPr>
            <p:cNvPr id="34" name="Rounded Rectangle 33"/>
            <p:cNvSpPr/>
            <p:nvPr/>
          </p:nvSpPr>
          <p:spPr>
            <a:xfrm>
              <a:off x="938077" y="5008498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65479" y="5400575"/>
              <a:ext cx="2286000" cy="45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Obstructies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16546" y="3862137"/>
            <a:ext cx="2260309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126"/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5 </a:t>
            </a:r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grote</a:t>
            </a:r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oorzaken</a:t>
            </a:r>
            <a:endParaRPr lang="nl-BE" sz="2646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139148" y="3932042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5023679" y="3156528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ight Arrow 26"/>
          <p:cNvSpPr/>
          <p:nvPr/>
        </p:nvSpPr>
        <p:spPr>
          <a:xfrm rot="10800000">
            <a:off x="3750435" y="3938500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ight Arrow 27"/>
          <p:cNvSpPr/>
          <p:nvPr/>
        </p:nvSpPr>
        <p:spPr>
          <a:xfrm rot="7715352">
            <a:off x="4465014" y="4869591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ight Arrow 28"/>
          <p:cNvSpPr/>
          <p:nvPr/>
        </p:nvSpPr>
        <p:spPr>
          <a:xfrm rot="3286929">
            <a:off x="5521391" y="4870872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2B574F-62FF-41E8-9AB1-1118C02D9744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A2BF9D-854D-4E70-829E-E18D5CE2334A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2F0608-8263-49B9-A3C9-A4266EB8D225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E59DC4-2AE8-4754-AEEB-D784683B7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663166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Classificatie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752087" y="1512253"/>
            <a:ext cx="3242373" cy="1410438"/>
            <a:chOff x="3015712" y="1367368"/>
            <a:chExt cx="2940804" cy="1279255"/>
          </a:xfrm>
        </p:grpSpPr>
        <p:sp>
          <p:nvSpPr>
            <p:cNvPr id="36" name="Rounded Rectangle 35"/>
            <p:cNvSpPr/>
            <p:nvPr/>
          </p:nvSpPr>
          <p:spPr>
            <a:xfrm>
              <a:off x="3015712" y="1367368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51479" y="1699281"/>
              <a:ext cx="2286000" cy="45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8126"/>
              <a:r>
                <a:rPr lang="en-US" sz="2646" b="1" u="sng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Short Bowel</a:t>
              </a:r>
              <a:endParaRPr lang="nl-BE" sz="2646" b="1" u="sng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4047" y="3576693"/>
            <a:ext cx="3242373" cy="1410438"/>
            <a:chOff x="156274" y="2941447"/>
            <a:chExt cx="2940804" cy="1279255"/>
          </a:xfrm>
        </p:grpSpPr>
        <p:sp>
          <p:nvSpPr>
            <p:cNvPr id="35" name="Rounded Rectangle 34"/>
            <p:cNvSpPr/>
            <p:nvPr/>
          </p:nvSpPr>
          <p:spPr>
            <a:xfrm>
              <a:off x="156274" y="2941447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1553" y="3252348"/>
              <a:ext cx="2690247" cy="45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Fistels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26980" y="3576692"/>
            <a:ext cx="3242373" cy="1428831"/>
            <a:chOff x="5777639" y="2963369"/>
            <a:chExt cx="2940804" cy="1295938"/>
          </a:xfrm>
        </p:grpSpPr>
        <p:sp>
          <p:nvSpPr>
            <p:cNvPr id="37" name="Rounded Rectangle 36"/>
            <p:cNvSpPr/>
            <p:nvPr/>
          </p:nvSpPr>
          <p:spPr>
            <a:xfrm>
              <a:off x="5777639" y="2963369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05041" y="3067682"/>
              <a:ext cx="2286000" cy="119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Stoornissen</a:t>
              </a:r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van de </a:t>
              </a:r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motiliteit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137001" y="5646739"/>
            <a:ext cx="3242373" cy="1410438"/>
            <a:chOff x="5263396" y="4991781"/>
            <a:chExt cx="2940804" cy="1279255"/>
          </a:xfrm>
        </p:grpSpPr>
        <p:sp>
          <p:nvSpPr>
            <p:cNvPr id="26" name="Rounded Rectangle 25"/>
            <p:cNvSpPr/>
            <p:nvPr/>
          </p:nvSpPr>
          <p:spPr>
            <a:xfrm>
              <a:off x="5263396" y="4991781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35169" y="5047962"/>
              <a:ext cx="2647627" cy="119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Ernstige</a:t>
              </a:r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aantasting</a:t>
              </a:r>
              <a:r>
                <a:rPr lang="en-US" sz="2646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van het </a:t>
              </a:r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slijmvlies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287970" y="5618254"/>
            <a:ext cx="3242373" cy="1410438"/>
            <a:chOff x="938077" y="5008498"/>
            <a:chExt cx="2940804" cy="1279255"/>
          </a:xfrm>
        </p:grpSpPr>
        <p:sp>
          <p:nvSpPr>
            <p:cNvPr id="34" name="Rounded Rectangle 33"/>
            <p:cNvSpPr/>
            <p:nvPr/>
          </p:nvSpPr>
          <p:spPr>
            <a:xfrm>
              <a:off x="938077" y="5008498"/>
              <a:ext cx="2940804" cy="12792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65479" y="5400575"/>
              <a:ext cx="2286000" cy="45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126"/>
              <a:r>
                <a:rPr lang="en-US" sz="2646" dirty="0" err="1">
                  <a:solidFill>
                    <a:srgbClr val="000066"/>
                  </a:solidFill>
                  <a:latin typeface="Arial" charset="0"/>
                  <a:cs typeface="Arial" charset="0"/>
                </a:rPr>
                <a:t>Obstructies</a:t>
              </a:r>
              <a:endParaRPr lang="nl-BE" sz="2646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16546" y="3862137"/>
            <a:ext cx="2260309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126"/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5 </a:t>
            </a:r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grote</a:t>
            </a:r>
            <a:r>
              <a:rPr lang="en-US" sz="2646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2646" dirty="0" err="1">
                <a:solidFill>
                  <a:srgbClr val="000066"/>
                </a:solidFill>
                <a:latin typeface="Arial" charset="0"/>
                <a:cs typeface="Arial" charset="0"/>
              </a:rPr>
              <a:t>oorzaken</a:t>
            </a:r>
            <a:endParaRPr lang="nl-BE" sz="2646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139148" y="3932042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5023679" y="3156528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ight Arrow 26"/>
          <p:cNvSpPr/>
          <p:nvPr/>
        </p:nvSpPr>
        <p:spPr>
          <a:xfrm rot="10800000">
            <a:off x="3750435" y="3938500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ight Arrow 27"/>
          <p:cNvSpPr/>
          <p:nvPr/>
        </p:nvSpPr>
        <p:spPr>
          <a:xfrm rot="7715352">
            <a:off x="4465014" y="4869591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ight Arrow 28"/>
          <p:cNvSpPr/>
          <p:nvPr/>
        </p:nvSpPr>
        <p:spPr>
          <a:xfrm rot="3286929">
            <a:off x="5521391" y="4870872"/>
            <a:ext cx="704151" cy="583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/>
            <a:endParaRPr lang="nl-BE" sz="1985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CBF19C-7220-4B0C-99D4-141EF0C26A28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2782AD0-9B59-4CD4-A327-57931064E35F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61F1F07-2B6B-4389-82C9-744310A4417B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502D0A-3434-4EB8-8D7E-D7D4F8EDB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378454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056" t="40917" r="29722" b="23666"/>
          <a:stretch/>
        </p:blipFill>
        <p:spPr>
          <a:xfrm>
            <a:off x="424466" y="2436407"/>
            <a:ext cx="9963076" cy="3528589"/>
          </a:xfrm>
          <a:prstGeom prst="rect">
            <a:avLst/>
          </a:prstGeom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id="{C4A57117-E88D-43F0-A8B8-59C9D6841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57" y="252042"/>
            <a:ext cx="8457412" cy="109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7" tIns="49008" rIns="99767" bIns="49008"/>
          <a:lstStyle/>
          <a:p>
            <a:pPr algn="ctr" defTabSz="1008126"/>
            <a:r>
              <a:rPr lang="en-US" sz="3087" b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Classificatie</a:t>
            </a:r>
            <a:endParaRPr lang="en-US" sz="1985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A2B990-7D8B-4F0B-8980-3BD218CD6626}"/>
              </a:ext>
            </a:extLst>
          </p:cNvPr>
          <p:cNvSpPr/>
          <p:nvPr/>
        </p:nvSpPr>
        <p:spPr>
          <a:xfrm>
            <a:off x="8947100" y="0"/>
            <a:ext cx="1746300" cy="1344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FDD5EC-D935-4DE1-8894-D4F3EF57ECDD}"/>
              </a:ext>
            </a:extLst>
          </p:cNvPr>
          <p:cNvGrpSpPr/>
          <p:nvPr/>
        </p:nvGrpSpPr>
        <p:grpSpPr>
          <a:xfrm>
            <a:off x="9247893" y="-4587"/>
            <a:ext cx="1327137" cy="1337104"/>
            <a:chOff x="7940298" y="-1292"/>
            <a:chExt cx="1203702" cy="1212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5A7CD7-0563-4E69-952E-C72D666F7673}"/>
                </a:ext>
              </a:extLst>
            </p:cNvPr>
            <p:cNvSpPr/>
            <p:nvPr/>
          </p:nvSpPr>
          <p:spPr>
            <a:xfrm>
              <a:off x="7940298" y="-1292"/>
              <a:ext cx="1203702" cy="12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126"/>
              <a:endParaRPr lang="nl-BE" sz="1985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7707AA-4936-4556-BE8E-B829DCF62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99"/>
            <a:stretch/>
          </p:blipFill>
          <p:spPr>
            <a:xfrm>
              <a:off x="8064407" y="39616"/>
              <a:ext cx="911695" cy="11472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4629897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PVERSION" val="2008"/>
  <p:tag name="TPFULLVERSION" val="4.3.1.1109"/>
  <p:tag name="PPVERSION" val="14.0"/>
  <p:tag name="POWERPOINTVERSION" val="14.0"/>
  <p:tag name="SHOWBARVISIBLE" val="True"/>
  <p:tag name="EXPANDSHOWBAR" val="True"/>
  <p:tag name="USESECONDARYMONITOR" val="True"/>
  <p:tag name="SAVECSVWITHSESSION" val="True"/>
  <p:tag name="CSVFORMAT" val="0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722948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GRIDFONTSIZE" val="12"/>
  <p:tag name="POLLINGCYCLE" val="2"/>
  <p:tag name="CHARTCOLORS" val="0"/>
  <p:tag name="CHARTLABELS" val="1"/>
  <p:tag name="RESETCHARTS" val="True"/>
  <p:tag name="INCLUDENONRESPONDERS" val="False"/>
  <p:tag name="MULTIRESPDIVISOR" val="1"/>
  <p:tag name="INCLUDEPPT" val="True"/>
  <p:tag name="ALLOWUSERFEEDBACK" val="True"/>
  <p:tag name="CORRECTPOINTVALUE" val="1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  <p:tag name="ALWAYSOPENPOLL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met watermerk">
  <a:themeElements>
    <a:clrScheme name="UZ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_Blauw">
      <a:majorFont>
        <a:latin typeface="Gill Sans Std"/>
        <a:ea typeface=""/>
        <a:cs typeface=""/>
      </a:majorFont>
      <a:minorFont>
        <a:latin typeface="Gill Sans Std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_Blau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 sjb logo rechts onder 4_3.potx" id="{18FEC674-34C1-473F-A381-D3FC15B957D6}" vid="{40343307-F2FE-406A-BF73-7AFEEAC4AD09}"/>
    </a:ext>
  </a:extLst>
</a:theme>
</file>

<file path=ppt/theme/theme2.xml><?xml version="1.0" encoding="utf-8"?>
<a:theme xmlns:a="http://schemas.openxmlformats.org/drawingml/2006/main" name="zonder watermerk">
  <a:themeElements>
    <a:clrScheme name="UZ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_Blauw">
      <a:majorFont>
        <a:latin typeface="Gill Sans Std"/>
        <a:ea typeface=""/>
        <a:cs typeface=""/>
      </a:majorFont>
      <a:minorFont>
        <a:latin typeface="Gill Sans Std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_Blau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Blau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Blau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 sjb logo rechts onder 4_3.potx" id="{18FEC674-34C1-473F-A381-D3FC15B957D6}" vid="{24041587-B347-4530-82DD-949E00ACFB79}"/>
    </a:ext>
  </a:extLst>
</a:theme>
</file>

<file path=ppt/theme/theme3.xml><?xml version="1.0" encoding="utf-8"?>
<a:theme xmlns:a="http://schemas.openxmlformats.org/drawingml/2006/main" name="GOA">
  <a:themeElements>
    <a:clrScheme name="GO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O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GO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orporate-KU Leuven-Liggend-Achtergrond Wit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D29DF074FEE94C8A6EF5ABAF4C0CD8" ma:contentTypeVersion="45" ma:contentTypeDescription="Een nieuw document maken." ma:contentTypeScope="" ma:versionID="d91221d304cb5b7ce1f3040bd0c5ddf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dec2d34aac320b0dd45b77f4c44b94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CE70ED-C0D9-45FE-8085-6677B46A68E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347B18F-CE4E-404A-96E3-EABA412400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62D43E6-9453-4736-A396-8F315A274E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sjb logo rechts onder 4_3</Template>
  <TotalTime>0</TotalTime>
  <Words>2428</Words>
  <Application>Microsoft Office PowerPoint</Application>
  <PresentationFormat>Aangepast</PresentationFormat>
  <Paragraphs>530</Paragraphs>
  <Slides>65</Slides>
  <Notes>30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Diatitels</vt:lpstr>
      </vt:variant>
      <vt:variant>
        <vt:i4>65</vt:i4>
      </vt:variant>
    </vt:vector>
  </HeadingPairs>
  <TitlesOfParts>
    <vt:vector size="74" baseType="lpstr">
      <vt:lpstr>Arial</vt:lpstr>
      <vt:lpstr>Calibri</vt:lpstr>
      <vt:lpstr>Courier New</vt:lpstr>
      <vt:lpstr>Gill Sans Std</vt:lpstr>
      <vt:lpstr>Times New Roman</vt:lpstr>
      <vt:lpstr>met watermerk</vt:lpstr>
      <vt:lpstr>zonder watermerk</vt:lpstr>
      <vt:lpstr>GOA</vt:lpstr>
      <vt:lpstr>Corporate-KU Leuven-Liggend-Achtergrond Wit</vt:lpstr>
      <vt:lpstr>Darmfalen, wat betekent dat nu?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Short Bowel Syndrome: Rehabilitatie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TPN: kosten, educatie, douchen, zwemmen en reizen</vt:lpstr>
      <vt:lpstr>Wat kost (home)TPN echt? </vt:lpstr>
      <vt:lpstr>Vergoeding voor het ziekenhuis </vt:lpstr>
      <vt:lpstr>Enkele voorbeelden: katheterverband</vt:lpstr>
      <vt:lpstr>Enkele voorbeelden: infuuspomp </vt:lpstr>
      <vt:lpstr>Kosten TPN: besluit </vt:lpstr>
      <vt:lpstr>Soorten katheters: PICC</vt:lpstr>
      <vt:lpstr>Soorten katheters: PAC/poortkatheter</vt:lpstr>
      <vt:lpstr>Soorten katheters: getunnelde katheter</vt:lpstr>
      <vt:lpstr>Zelfzorg: waarom? </vt:lpstr>
      <vt:lpstr>Educatie: door wie en voor wie?</vt:lpstr>
      <vt:lpstr>Educatie: motiverende gespreksvoering</vt:lpstr>
      <vt:lpstr>Baden en douchen</vt:lpstr>
      <vt:lpstr>Baden en douchen</vt:lpstr>
      <vt:lpstr>Baden en douchen</vt:lpstr>
      <vt:lpstr>Baden en douchen</vt:lpstr>
      <vt:lpstr>En wat met zwemmen?</vt:lpstr>
      <vt:lpstr>En wat met zwemmen?</vt:lpstr>
      <vt:lpstr>Op reis met TPN</vt:lpstr>
      <vt:lpstr>Kies je bestemming</vt:lpstr>
      <vt:lpstr>Breng iedereen op de hoogte</vt:lpstr>
      <vt:lpstr>Met het vliegtuig?</vt:lpstr>
      <vt:lpstr>Algemene tips</vt:lpstr>
      <vt:lpstr>Bedankt voor jullie aandacht</vt:lpstr>
      <vt:lpstr>TPN: wie – wat – waarom?</vt:lpstr>
      <vt:lpstr>Waarom TPN?</vt:lpstr>
      <vt:lpstr>Wat zit er in TPN?</vt:lpstr>
      <vt:lpstr>Wat zit er in TPN?</vt:lpstr>
      <vt:lpstr>Wat zit er in TPN?</vt:lpstr>
      <vt:lpstr>Wat zit er in TPN?</vt:lpstr>
      <vt:lpstr>Wat zit er in TPN?</vt:lpstr>
      <vt:lpstr>Wat zit er in TPN?</vt:lpstr>
      <vt:lpstr>Enkel TPN?</vt:lpstr>
      <vt:lpstr>Enkel TPN?</vt:lpstr>
      <vt:lpstr>Enkel TPN?</vt:lpstr>
      <vt:lpstr>Rol diëtiste</vt:lpstr>
      <vt:lpstr>Rol diëtiste</vt:lpstr>
      <vt:lpstr>PowerPoint-presentatie</vt:lpstr>
    </vt:vector>
  </TitlesOfParts>
  <Company>UZLeuven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Nathalie Lauwers</dc:creator>
  <cp:lastModifiedBy>Tim Vanuytsel</cp:lastModifiedBy>
  <cp:revision>152</cp:revision>
  <dcterms:created xsi:type="dcterms:W3CDTF">2019-09-12T08:31:54Z</dcterms:created>
  <dcterms:modified xsi:type="dcterms:W3CDTF">2020-03-06T08:46:11Z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0x010100C1D29DF074FEE94C8A6EF5ABAF4C0CD8</vt:lpwstr>
  </property>
</Properties>
</file>